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9" r:id="rId2"/>
  </p:sldMasterIdLst>
  <p:notesMasterIdLst>
    <p:notesMasterId r:id="rId7"/>
  </p:notesMasterIdLst>
  <p:sldIdLst>
    <p:sldId id="256" r:id="rId3"/>
    <p:sldId id="259" r:id="rId4"/>
    <p:sldId id="262"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4683" autoAdjust="0"/>
  </p:normalViewPr>
  <p:slideViewPr>
    <p:cSldViewPr>
      <p:cViewPr varScale="1">
        <p:scale>
          <a:sx n="103" d="100"/>
          <a:sy n="103" d="100"/>
        </p:scale>
        <p:origin x="1854" y="102"/>
      </p:cViewPr>
      <p:guideLst>
        <p:guide orient="horz" pos="2160"/>
        <p:guide pos="2880"/>
      </p:guideLst>
    </p:cSldViewPr>
  </p:slideViewPr>
  <p:outlineViewPr>
    <p:cViewPr>
      <p:scale>
        <a:sx n="33" d="100"/>
        <a:sy n="33" d="100"/>
      </p:scale>
      <p:origin x="6" y="0"/>
    </p:cViewPr>
  </p:outlineViewPr>
  <p:notesTextViewPr>
    <p:cViewPr>
      <p:scale>
        <a:sx n="100" d="100"/>
        <a:sy n="100" d="100"/>
      </p:scale>
      <p:origin x="0" y="0"/>
    </p:cViewPr>
  </p:notesTextViewPr>
  <p:notesViewPr>
    <p:cSldViewPr>
      <p:cViewPr varScale="1">
        <p:scale>
          <a:sx n="86" d="100"/>
          <a:sy n="86" d="100"/>
        </p:scale>
        <p:origin x="-285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0E7E77-A1C6-4B4B-99AB-4AAD3C91374D}" type="datetimeFigureOut">
              <a:rPr lang="en-US" smtClean="0"/>
              <a:t>3/26/2025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F31265-02A4-49DD-9DBD-3BA5EBC879BB}" type="slidenum">
              <a:rPr lang="en-US" smtClean="0"/>
              <a:t>‹#›</a:t>
            </a:fld>
            <a:endParaRPr lang="en-US" dirty="0"/>
          </a:p>
        </p:txBody>
      </p:sp>
    </p:spTree>
    <p:extLst>
      <p:ext uri="{BB962C8B-B14F-4D97-AF65-F5344CB8AC3E}">
        <p14:creationId xmlns:p14="http://schemas.microsoft.com/office/powerpoint/2010/main" val="3560616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F31265-02A4-49DD-9DBD-3BA5EBC879BB}" type="slidenum">
              <a:rPr lang="en-US" smtClean="0"/>
              <a:t>1</a:t>
            </a:fld>
            <a:endParaRPr lang="en-US" dirty="0"/>
          </a:p>
        </p:txBody>
      </p:sp>
    </p:spTree>
    <p:extLst>
      <p:ext uri="{BB962C8B-B14F-4D97-AF65-F5344CB8AC3E}">
        <p14:creationId xmlns:p14="http://schemas.microsoft.com/office/powerpoint/2010/main" val="705946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0436" y="4876800"/>
            <a:ext cx="1331014" cy="1371599"/>
          </a:xfrm>
          <a:prstGeom prst="rect">
            <a:avLst/>
          </a:prstGeom>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footer_graphic.png"/>
          <p:cNvPicPr>
            <a:picLocks noChangeAspect="1"/>
          </p:cNvPicPr>
          <p:nvPr/>
        </p:nvPicPr>
        <p:blipFill>
          <a:blip r:embed="rId15"/>
          <a:stretch>
            <a:fillRect/>
          </a:stretch>
        </p:blipFill>
        <p:spPr>
          <a:xfrm>
            <a:off x="0" y="5435827"/>
            <a:ext cx="9144000" cy="1420586"/>
          </a:xfrm>
          <a:prstGeom prst="rect">
            <a:avLst/>
          </a:prstGeom>
        </p:spPr>
      </p:pic>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10"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381397" y="838200"/>
            <a:ext cx="8381206" cy="3962400"/>
          </a:xfrm>
          <a:prstGeom prst="rect">
            <a:avLst/>
          </a:prstGeom>
          <a:noFill/>
          <a:ln w="9525">
            <a:noFill/>
            <a:miter lim="800000"/>
            <a:headEnd/>
            <a:tailEnd/>
          </a:ln>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Us</a:t>
            </a:r>
          </a:p>
        </p:txBody>
      </p:sp>
      <p:sp>
        <p:nvSpPr>
          <p:cNvPr id="3" name="Content Placeholder 2"/>
          <p:cNvSpPr>
            <a:spLocks noGrp="1"/>
          </p:cNvSpPr>
          <p:nvPr>
            <p:ph idx="1"/>
          </p:nvPr>
        </p:nvSpPr>
        <p:spPr>
          <a:xfrm>
            <a:off x="381000" y="1412875"/>
            <a:ext cx="8382000" cy="2714589"/>
          </a:xfrm>
        </p:spPr>
        <p:txBody>
          <a:bodyPr/>
          <a:lstStyle/>
          <a:p>
            <a:pPr>
              <a:spcAft>
                <a:spcPts val="1800"/>
              </a:spcAft>
            </a:pPr>
            <a:r>
              <a:rPr lang="en-US" sz="2800" b="0" i="0" dirty="0">
                <a:effectLst/>
                <a:latin typeface="Arial" panose="020B0604020202020204" pitchFamily="34" charset="0"/>
              </a:rPr>
              <a:t>The objective of the Small Business Center Network (SBCN) is to increase the success rate and the number of viable small businesses in North Carolina by providing high quality, readily accessible assistance to prospective and existing small business owners which will lead to job creation and retention.</a:t>
            </a:r>
            <a:endParaRPr lang="en-US" sz="28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4724400"/>
            <a:ext cx="2438399" cy="1649207"/>
          </a:xfrm>
          <a:prstGeom prst="rect">
            <a:avLst/>
          </a:prstGeom>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Do</a:t>
            </a:r>
          </a:p>
        </p:txBody>
      </p:sp>
      <p:sp>
        <p:nvSpPr>
          <p:cNvPr id="3" name="Content Placeholder 2"/>
          <p:cNvSpPr>
            <a:spLocks noGrp="1"/>
          </p:cNvSpPr>
          <p:nvPr>
            <p:ph idx="1"/>
          </p:nvPr>
        </p:nvSpPr>
        <p:spPr>
          <a:xfrm>
            <a:off x="381000" y="1412875"/>
            <a:ext cx="8382000" cy="4105739"/>
          </a:xfrm>
        </p:spPr>
        <p:txBody>
          <a:bodyPr/>
          <a:lstStyle/>
          <a:p>
            <a:pPr>
              <a:spcAft>
                <a:spcPts val="1800"/>
              </a:spcAft>
            </a:pPr>
            <a:r>
              <a:rPr lang="en-US" sz="2000" b="0" i="0" dirty="0">
                <a:effectLst/>
                <a:latin typeface="Arial" panose="020B0604020202020204" pitchFamily="34" charset="0"/>
              </a:rPr>
              <a:t>Seminar Training for Business Owners and Prospective Business Owners</a:t>
            </a:r>
          </a:p>
          <a:p>
            <a:pPr>
              <a:spcAft>
                <a:spcPts val="1800"/>
              </a:spcAft>
            </a:pPr>
            <a:r>
              <a:rPr lang="en-US" sz="2000" dirty="0">
                <a:latin typeface="Arial" panose="020B0604020202020204" pitchFamily="34" charset="0"/>
              </a:rPr>
              <a:t>1:1 Confidential Small Business Counseling</a:t>
            </a:r>
          </a:p>
          <a:p>
            <a:pPr lvl="1">
              <a:spcAft>
                <a:spcPts val="1800"/>
              </a:spcAft>
            </a:pPr>
            <a:r>
              <a:rPr lang="en-US" sz="2000" dirty="0">
                <a:latin typeface="Arial" panose="020B0604020202020204" pitchFamily="34" charset="0"/>
              </a:rPr>
              <a:t>Launch support</a:t>
            </a:r>
          </a:p>
          <a:p>
            <a:pPr lvl="1">
              <a:spcAft>
                <a:spcPts val="1800"/>
              </a:spcAft>
            </a:pPr>
            <a:r>
              <a:rPr lang="en-US" sz="2000" dirty="0">
                <a:latin typeface="Arial" panose="020B0604020202020204" pitchFamily="34" charset="0"/>
              </a:rPr>
              <a:t>Business plan assistance</a:t>
            </a:r>
          </a:p>
          <a:p>
            <a:pPr lvl="1">
              <a:spcAft>
                <a:spcPts val="1800"/>
              </a:spcAft>
            </a:pPr>
            <a:r>
              <a:rPr lang="en-US" sz="2000" dirty="0">
                <a:latin typeface="Arial" panose="020B0604020202020204" pitchFamily="34" charset="0"/>
              </a:rPr>
              <a:t>Business research support</a:t>
            </a:r>
          </a:p>
          <a:p>
            <a:pPr>
              <a:spcAft>
                <a:spcPts val="1800"/>
              </a:spcAft>
            </a:pPr>
            <a:r>
              <a:rPr lang="en-US" sz="2000" dirty="0">
                <a:latin typeface="Arial" panose="020B0604020202020204" pitchFamily="34" charset="0"/>
              </a:rPr>
              <a:t>Resources and Referrals</a:t>
            </a:r>
          </a:p>
          <a:p>
            <a:pPr marL="517525" lvl="1" indent="0">
              <a:spcAft>
                <a:spcPts val="1800"/>
              </a:spcAft>
              <a:buNone/>
            </a:pPr>
            <a:endParaRPr lang="en-US" dirty="0">
              <a:latin typeface="Arial" panose="020B0604020202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4724400"/>
            <a:ext cx="2438399" cy="1649207"/>
          </a:xfrm>
          <a:prstGeom prst="rect">
            <a:avLst/>
          </a:prstGeom>
        </p:spPr>
      </p:pic>
    </p:spTree>
    <p:extLst>
      <p:ext uri="{BB962C8B-B14F-4D97-AF65-F5344CB8AC3E}">
        <p14:creationId xmlns:p14="http://schemas.microsoft.com/office/powerpoint/2010/main" val="28787250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Impact</a:t>
            </a:r>
          </a:p>
        </p:txBody>
      </p:sp>
      <p:sp>
        <p:nvSpPr>
          <p:cNvPr id="3" name="Content Placeholder 2"/>
          <p:cNvSpPr>
            <a:spLocks noGrp="1"/>
          </p:cNvSpPr>
          <p:nvPr>
            <p:ph idx="1"/>
          </p:nvPr>
        </p:nvSpPr>
        <p:spPr>
          <a:xfrm>
            <a:off x="152400" y="562586"/>
            <a:ext cx="8839199" cy="5152180"/>
          </a:xfrm>
        </p:spPr>
        <p:txBody>
          <a:bodyPr/>
          <a:lstStyle/>
          <a:p>
            <a:pPr marL="0" indent="0" algn="ctr">
              <a:spcAft>
                <a:spcPts val="1800"/>
              </a:spcAft>
              <a:buNone/>
            </a:pPr>
            <a:r>
              <a:rPr lang="en-US" sz="2400" dirty="0">
                <a:solidFill>
                  <a:schemeClr val="tx2">
                    <a:lumMod val="50000"/>
                  </a:schemeClr>
                </a:solidFill>
              </a:rPr>
              <a:t>Since FY 2019-2020</a:t>
            </a:r>
          </a:p>
          <a:p>
            <a:pPr algn="ctr">
              <a:spcAft>
                <a:spcPts val="1800"/>
              </a:spcAft>
              <a:buFont typeface="Arial" panose="020B0604020202020204" pitchFamily="34" charset="0"/>
              <a:buChar char="•"/>
            </a:pPr>
            <a:r>
              <a:rPr lang="en-US" sz="1800" dirty="0"/>
              <a:t>5</a:t>
            </a:r>
            <a:r>
              <a:rPr lang="en-US" sz="1800" baseline="30000" dirty="0"/>
              <a:t>th</a:t>
            </a:r>
            <a:r>
              <a:rPr lang="en-US" sz="1800" dirty="0"/>
              <a:t> in the State in business starts: 51 New Businesses</a:t>
            </a:r>
          </a:p>
          <a:p>
            <a:pPr algn="ctr">
              <a:spcAft>
                <a:spcPts val="1800"/>
              </a:spcAft>
              <a:buFont typeface="Arial" panose="020B0604020202020204" pitchFamily="34" charset="0"/>
              <a:buChar char="•"/>
            </a:pPr>
            <a:r>
              <a:rPr lang="en-US" sz="1800" dirty="0"/>
              <a:t>4</a:t>
            </a:r>
            <a:r>
              <a:rPr lang="en-US" sz="1800" baseline="30000" dirty="0"/>
              <a:t>th</a:t>
            </a:r>
            <a:r>
              <a:rPr lang="en-US" sz="1800" dirty="0"/>
              <a:t> in the State in Job Creation &amp; Retention: 297 Jobs Created &amp; 308 Jobs Retained</a:t>
            </a:r>
          </a:p>
          <a:p>
            <a:pPr algn="ctr">
              <a:spcAft>
                <a:spcPts val="1800"/>
              </a:spcAft>
              <a:buFont typeface="Arial" panose="020B0604020202020204" pitchFamily="34" charset="0"/>
              <a:buChar char="•"/>
            </a:pPr>
            <a:r>
              <a:rPr lang="en-US" sz="1800" dirty="0"/>
              <a:t>2</a:t>
            </a:r>
            <a:r>
              <a:rPr lang="en-US" sz="1800" baseline="30000" dirty="0"/>
              <a:t>nd</a:t>
            </a:r>
            <a:r>
              <a:rPr lang="en-US" sz="1800" dirty="0"/>
              <a:t> in the State in Training Events Held: 775 Seminars</a:t>
            </a:r>
          </a:p>
          <a:p>
            <a:pPr algn="ctr">
              <a:spcAft>
                <a:spcPts val="1800"/>
              </a:spcAft>
              <a:buFont typeface="Arial" panose="020B0604020202020204" pitchFamily="34" charset="0"/>
              <a:buChar char="•"/>
            </a:pPr>
            <a:r>
              <a:rPr lang="en-US" sz="1800" dirty="0"/>
              <a:t>3</a:t>
            </a:r>
            <a:r>
              <a:rPr lang="en-US" sz="1800" baseline="30000" dirty="0"/>
              <a:t>rd</a:t>
            </a:r>
            <a:r>
              <a:rPr lang="en-US" sz="1800" dirty="0"/>
              <a:t> in the State in Seminar Attendance: 10,014 </a:t>
            </a:r>
          </a:p>
          <a:p>
            <a:pPr algn="ctr">
              <a:spcAft>
                <a:spcPts val="1800"/>
              </a:spcAft>
              <a:buFont typeface="Arial" panose="020B0604020202020204" pitchFamily="34" charset="0"/>
              <a:buChar char="•"/>
            </a:pPr>
            <a:r>
              <a:rPr lang="en-US" sz="1800" dirty="0"/>
              <a:t>1</a:t>
            </a:r>
            <a:r>
              <a:rPr lang="en-US" sz="1800" baseline="30000" dirty="0"/>
              <a:t>st</a:t>
            </a:r>
            <a:r>
              <a:rPr lang="en-US" sz="1800" dirty="0"/>
              <a:t> in the State in Training Seat Hours: 33,922.50</a:t>
            </a:r>
          </a:p>
          <a:p>
            <a:pPr marL="0" indent="0" algn="ctr">
              <a:spcAft>
                <a:spcPts val="1800"/>
              </a:spcAft>
              <a:buNone/>
            </a:pPr>
            <a:r>
              <a:rPr lang="en-US" sz="1200" i="1" dirty="0"/>
              <a:t>*More Small Business Center Training Occurs at Coastal Carolina than anywhere else in the state!</a:t>
            </a:r>
          </a:p>
          <a:p>
            <a:pPr algn="ctr">
              <a:spcAft>
                <a:spcPts val="1800"/>
              </a:spcAft>
              <a:buFont typeface="Arial" panose="020B0604020202020204" pitchFamily="34" charset="0"/>
              <a:buChar char="•"/>
            </a:pPr>
            <a:r>
              <a:rPr lang="en-US" sz="1800" dirty="0"/>
              <a:t>4</a:t>
            </a:r>
            <a:r>
              <a:rPr lang="en-US" sz="1800" baseline="30000" dirty="0"/>
              <a:t>th</a:t>
            </a:r>
            <a:r>
              <a:rPr lang="en-US" sz="1800" dirty="0"/>
              <a:t> in the State in Unique Businesses Served: 1,052 Clients</a:t>
            </a:r>
          </a:p>
          <a:p>
            <a:pPr algn="ctr">
              <a:spcAft>
                <a:spcPts val="1800"/>
              </a:spcAft>
              <a:buFont typeface="Arial" panose="020B0604020202020204" pitchFamily="34" charset="0"/>
              <a:buChar char="•"/>
            </a:pPr>
            <a:r>
              <a:rPr lang="en-US" sz="1800" dirty="0"/>
              <a:t>5</a:t>
            </a:r>
            <a:r>
              <a:rPr lang="en-US" sz="1800" baseline="30000" dirty="0"/>
              <a:t>th</a:t>
            </a:r>
            <a:r>
              <a:rPr lang="en-US" sz="1800" dirty="0"/>
              <a:t> in the State in Counseling Hours Provided: 3,806.25 Hours</a:t>
            </a:r>
          </a:p>
          <a:p>
            <a:pPr marL="0" indent="0">
              <a:spcAft>
                <a:spcPts val="1800"/>
              </a:spcAft>
              <a:buNone/>
            </a:pPr>
            <a:endParaRPr lang="en-US"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53200" y="4724400"/>
            <a:ext cx="2438399" cy="1649207"/>
          </a:xfrm>
          <a:prstGeom prst="rect">
            <a:avLst/>
          </a:prstGeom>
        </p:spPr>
      </p:pic>
      <p:sp>
        <p:nvSpPr>
          <p:cNvPr id="4" name="TextBox 3">
            <a:extLst>
              <a:ext uri="{FF2B5EF4-FFF2-40B4-BE49-F238E27FC236}">
                <a16:creationId xmlns:a16="http://schemas.microsoft.com/office/drawing/2014/main" id="{5FB81EF4-C028-44FC-AE79-57167D14DA81}"/>
              </a:ext>
            </a:extLst>
          </p:cNvPr>
          <p:cNvSpPr txBox="1"/>
          <p:nvPr/>
        </p:nvSpPr>
        <p:spPr>
          <a:xfrm>
            <a:off x="2819400" y="5253101"/>
            <a:ext cx="3276600" cy="646331"/>
          </a:xfrm>
          <a:prstGeom prst="rect">
            <a:avLst/>
          </a:prstGeom>
          <a:noFill/>
        </p:spPr>
        <p:txBody>
          <a:bodyPr wrap="square" rtlCol="0">
            <a:spAutoFit/>
          </a:bodyPr>
          <a:lstStyle/>
          <a:p>
            <a:pPr algn="ctr"/>
            <a:r>
              <a:rPr lang="en-US" dirty="0">
                <a:solidFill>
                  <a:schemeClr val="tx2">
                    <a:lumMod val="50000"/>
                  </a:schemeClr>
                </a:solidFill>
              </a:rPr>
              <a:t>Ranking is based on results from 58 NC Small Business Centers</a:t>
            </a:r>
          </a:p>
        </p:txBody>
      </p:sp>
    </p:spTree>
    <p:extLst>
      <p:ext uri="{BB962C8B-B14F-4D97-AF65-F5344CB8AC3E}">
        <p14:creationId xmlns:p14="http://schemas.microsoft.com/office/powerpoint/2010/main" val="1709407848"/>
      </p:ext>
    </p:extLst>
  </p:cSld>
  <p:clrMapOvr>
    <a:masterClrMapping/>
  </p:clrMapOvr>
  <p:transition>
    <p:fade/>
  </p:transition>
</p:sld>
</file>

<file path=ppt/theme/theme1.xml><?xml version="1.0" encoding="utf-8"?>
<a:theme xmlns:a="http://schemas.openxmlformats.org/drawingml/2006/main" name="Theme1">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372</TotalTime>
  <Words>195</Words>
  <Application>Microsoft Office PowerPoint</Application>
  <PresentationFormat>On-screen Show (4:3)</PresentationFormat>
  <Paragraphs>21</Paragraphs>
  <Slides>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Courier New</vt:lpstr>
      <vt:lpstr>Wingdings</vt:lpstr>
      <vt:lpstr>Theme1</vt:lpstr>
      <vt:lpstr>White with Courier font for code slides</vt:lpstr>
      <vt:lpstr>PowerPoint Presentation</vt:lpstr>
      <vt:lpstr>About Us</vt:lpstr>
      <vt:lpstr>What We Do</vt:lpstr>
      <vt:lpstr>Our Impact</vt:lpstr>
    </vt:vector>
  </TitlesOfParts>
  <Company>CCCC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dc:creator>
  <cp:lastModifiedBy>Rabassi CIV Christopher E</cp:lastModifiedBy>
  <cp:revision>44</cp:revision>
  <dcterms:created xsi:type="dcterms:W3CDTF">2014-09-30T15:13:08Z</dcterms:created>
  <dcterms:modified xsi:type="dcterms:W3CDTF">2025-03-26T10:35:57Z</dcterms:modified>
</cp:coreProperties>
</file>