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4"/>
    <p:sldMasterId id="2147483775" r:id="rId5"/>
    <p:sldMasterId id="2147483779" r:id="rId6"/>
    <p:sldMasterId id="2147483805" r:id="rId7"/>
  </p:sldMasterIdLst>
  <p:notesMasterIdLst>
    <p:notesMasterId r:id="rId15"/>
  </p:notesMasterIdLst>
  <p:sldIdLst>
    <p:sldId id="338" r:id="rId8"/>
    <p:sldId id="366" r:id="rId9"/>
    <p:sldId id="429" r:id="rId10"/>
    <p:sldId id="367" r:id="rId11"/>
    <p:sldId id="428" r:id="rId12"/>
    <p:sldId id="430" r:id="rId13"/>
    <p:sldId id="345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1F2"/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CEFB18-0F7F-4BA1-8480-25BA8C22AEE4}" v="1" dt="2025-07-23T15:12:39.1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5" autoAdjust="0"/>
    <p:restoredTop sz="75103" autoAdjust="0"/>
  </p:normalViewPr>
  <p:slideViewPr>
    <p:cSldViewPr snapToGrid="0">
      <p:cViewPr varScale="1">
        <p:scale>
          <a:sx n="81" d="100"/>
          <a:sy n="81" d="100"/>
        </p:scale>
        <p:origin x="170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86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s, Samuel P CIV USSOCOM MARSOC (USA)" userId="f75beb49-927e-4e86-b293-307d56e33e0b" providerId="ADAL" clId="{ABCEFB18-0F7F-4BA1-8480-25BA8C22AEE4}"/>
    <pc:docChg chg="custSel addSld delSld modSld sldOrd">
      <pc:chgData name="Williams, Samuel P CIV USSOCOM MARSOC (USA)" userId="f75beb49-927e-4e86-b293-307d56e33e0b" providerId="ADAL" clId="{ABCEFB18-0F7F-4BA1-8480-25BA8C22AEE4}" dt="2025-07-23T15:19:14.501" v="146" actId="47"/>
      <pc:docMkLst>
        <pc:docMk/>
      </pc:docMkLst>
      <pc:sldChg chg="modSp mod">
        <pc:chgData name="Williams, Samuel P CIV USSOCOM MARSOC (USA)" userId="f75beb49-927e-4e86-b293-307d56e33e0b" providerId="ADAL" clId="{ABCEFB18-0F7F-4BA1-8480-25BA8C22AEE4}" dt="2025-07-23T11:41:06.096" v="2" actId="207"/>
        <pc:sldMkLst>
          <pc:docMk/>
          <pc:sldMk cId="314655412" sldId="429"/>
        </pc:sldMkLst>
        <pc:spChg chg="mod">
          <ac:chgData name="Williams, Samuel P CIV USSOCOM MARSOC (USA)" userId="f75beb49-927e-4e86-b293-307d56e33e0b" providerId="ADAL" clId="{ABCEFB18-0F7F-4BA1-8480-25BA8C22AEE4}" dt="2025-07-23T11:41:06.096" v="2" actId="207"/>
          <ac:spMkLst>
            <pc:docMk/>
            <pc:sldMk cId="314655412" sldId="429"/>
            <ac:spMk id="3" creationId="{D28DB853-AA1D-1220-92AB-286EBE29B0DB}"/>
          </ac:spMkLst>
        </pc:spChg>
      </pc:sldChg>
      <pc:sldChg chg="addSp delSp modSp mod ord">
        <pc:chgData name="Williams, Samuel P CIV USSOCOM MARSOC (USA)" userId="f75beb49-927e-4e86-b293-307d56e33e0b" providerId="ADAL" clId="{ABCEFB18-0F7F-4BA1-8480-25BA8C22AEE4}" dt="2025-07-23T15:13:20.533" v="127" actId="14100"/>
        <pc:sldMkLst>
          <pc:docMk/>
          <pc:sldMk cId="1221481042" sldId="430"/>
        </pc:sldMkLst>
        <pc:spChg chg="mod">
          <ac:chgData name="Williams, Samuel P CIV USSOCOM MARSOC (USA)" userId="f75beb49-927e-4e86-b293-307d56e33e0b" providerId="ADAL" clId="{ABCEFB18-0F7F-4BA1-8480-25BA8C22AEE4}" dt="2025-07-23T15:12:33.017" v="118" actId="122"/>
          <ac:spMkLst>
            <pc:docMk/>
            <pc:sldMk cId="1221481042" sldId="430"/>
            <ac:spMk id="2" creationId="{75B37548-9DF9-1E11-187B-A28ABABF2390}"/>
          </ac:spMkLst>
        </pc:spChg>
        <pc:spChg chg="del mod">
          <ac:chgData name="Williams, Samuel P CIV USSOCOM MARSOC (USA)" userId="f75beb49-927e-4e86-b293-307d56e33e0b" providerId="ADAL" clId="{ABCEFB18-0F7F-4BA1-8480-25BA8C22AEE4}" dt="2025-07-23T15:12:49.276" v="123" actId="478"/>
          <ac:spMkLst>
            <pc:docMk/>
            <pc:sldMk cId="1221481042" sldId="430"/>
            <ac:spMk id="3" creationId="{B2E80D6F-B68B-054F-073A-1BEF8FDA900D}"/>
          </ac:spMkLst>
        </pc:spChg>
        <pc:graphicFrameChg chg="add mod modGraphic">
          <ac:chgData name="Williams, Samuel P CIV USSOCOM MARSOC (USA)" userId="f75beb49-927e-4e86-b293-307d56e33e0b" providerId="ADAL" clId="{ABCEFB18-0F7F-4BA1-8480-25BA8C22AEE4}" dt="2025-07-23T15:13:20.533" v="127" actId="14100"/>
          <ac:graphicFrameMkLst>
            <pc:docMk/>
            <pc:sldMk cId="1221481042" sldId="430"/>
            <ac:graphicFrameMk id="6" creationId="{722591EE-687B-5015-9182-F4E9ADEC2B97}"/>
          </ac:graphicFrameMkLst>
        </pc:graphicFrameChg>
      </pc:sldChg>
      <pc:sldChg chg="modSp new del mod">
        <pc:chgData name="Williams, Samuel P CIV USSOCOM MARSOC (USA)" userId="f75beb49-927e-4e86-b293-307d56e33e0b" providerId="ADAL" clId="{ABCEFB18-0F7F-4BA1-8480-25BA8C22AEE4}" dt="2025-07-23T15:19:14.501" v="146" actId="47"/>
        <pc:sldMkLst>
          <pc:docMk/>
          <pc:sldMk cId="3497864695" sldId="431"/>
        </pc:sldMkLst>
        <pc:spChg chg="mod">
          <ac:chgData name="Williams, Samuel P CIV USSOCOM MARSOC (USA)" userId="f75beb49-927e-4e86-b293-307d56e33e0b" providerId="ADAL" clId="{ABCEFB18-0F7F-4BA1-8480-25BA8C22AEE4}" dt="2025-07-23T15:18:59.867" v="145"/>
          <ac:spMkLst>
            <pc:docMk/>
            <pc:sldMk cId="3497864695" sldId="431"/>
            <ac:spMk id="2" creationId="{666039C3-C48C-C2C1-F727-75FA19B2B658}"/>
          </ac:spMkLst>
        </pc:spChg>
        <pc:spChg chg="mod">
          <ac:chgData name="Williams, Samuel P CIV USSOCOM MARSOC (USA)" userId="f75beb49-927e-4e86-b293-307d56e33e0b" providerId="ADAL" clId="{ABCEFB18-0F7F-4BA1-8480-25BA8C22AEE4}" dt="2025-07-23T15:13:48.922" v="144" actId="20577"/>
          <ac:spMkLst>
            <pc:docMk/>
            <pc:sldMk cId="3497864695" sldId="431"/>
            <ac:spMk id="3" creationId="{B147A227-162C-3F11-453C-84907D99A8B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justin.r.moore.mil\AppData\Local\Temp\MicrosoftEdgeDownloads\8abd01b9-a260-4558-9ba1-4865b53e6247\Small%20Business%20Achievements%20by%20Awarding%20Organization.csv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justin.r.moore.mil\AppData\Local\Temp\MicrosoftEdgeDownloads\6817612e-1d6a-41c7-8850-1f19a5aae684\Competition.csv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https://socom-my.sharepoint-mil.us/personal/justin_r_moore_mil_socom_mil/Documents/Desktop/Federal%20Contract%20Actions%20and%20Dollars-_Award%20Detail.csv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ocom-my.sharepoint-mil.us/personal/justin_r_moore_mil_socom_mil/Documents/Desktop/DCOM%20brief%20sta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ocom-my.sharepoint-mil.us/personal/justin_r_moore_mil_socom_mil/Documents/Desktop/DCOM%20brief%20sta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ocom-my.sharepoint-mil.us/personal/justin_r_moore_mil_socom_mil/Documents/Desktop/DCOM%20brief%20sta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socom-my.sharepoint-mil.us/personal/justin_r_moore_mil_socom_mil/Documents/Desktop/DCOM%20brief%20sta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i="0" u="none" strike="noStrike" kern="1200" spc="0" baseline="0" dirty="0">
                <a:solidFill>
                  <a:srgbClr val="BD8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Business</a:t>
            </a:r>
            <a:r>
              <a:rPr lang="en-US" sz="3200" b="1" i="0" u="none" strike="noStrike" kern="1200" spc="0" baseline="0" dirty="0">
                <a:solidFill>
                  <a:srgbClr val="BD8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r>
              <a:rPr lang="en-US" sz="950" b="1" i="0" u="none" strike="noStrike" kern="1200" spc="0" baseline="0" dirty="0">
                <a:solidFill>
                  <a:srgbClr val="BD8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($ in Millions)</a:t>
            </a:r>
          </a:p>
        </c:rich>
      </c:tx>
      <c:layout>
        <c:manualLayout>
          <c:xMode val="edge"/>
          <c:yMode val="edge"/>
          <c:x val="0.34272334293948126"/>
          <c:y val="1.71135196805476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33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6242284826068213"/>
          <c:y val="0.11973983856695605"/>
          <c:w val="0.45660611767909415"/>
          <c:h val="0.34854894421711263"/>
        </c:manualLayout>
      </c:layout>
      <c:pie3DChart>
        <c:varyColors val="1"/>
        <c:ser>
          <c:idx val="0"/>
          <c:order val="0"/>
          <c:spPr>
            <a:ln>
              <a:noFill/>
            </a:ln>
            <a:scene3d>
              <a:camera prst="orthographicFront"/>
              <a:lightRig rig="threePt" dir="t"/>
            </a:scene3d>
            <a:sp3d>
              <a:bevelT prst="angle"/>
            </a:sp3d>
          </c:spPr>
          <c:explosion val="18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>
              <c:ext xmlns:c16="http://schemas.microsoft.com/office/drawing/2014/chart" uri="{C3380CC4-5D6E-409C-BE32-E72D297353CC}">
                <c16:uniqueId val="{00000001-0F37-4067-9A80-A4C1638EA43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>
              <c:ext xmlns:c16="http://schemas.microsoft.com/office/drawing/2014/chart" uri="{C3380CC4-5D6E-409C-BE32-E72D297353CC}">
                <c16:uniqueId val="{00000003-0F37-4067-9A80-A4C1638EA4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>
              <c:ext xmlns:c16="http://schemas.microsoft.com/office/drawing/2014/chart" uri="{C3380CC4-5D6E-409C-BE32-E72D297353CC}">
                <c16:uniqueId val="{00000005-0F37-4067-9A80-A4C1638EA43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>
              <c:ext xmlns:c16="http://schemas.microsoft.com/office/drawing/2014/chart" uri="{C3380CC4-5D6E-409C-BE32-E72D297353CC}">
                <c16:uniqueId val="{00000007-0F37-4067-9A80-A4C1638EA43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>
              <c:ext xmlns:c16="http://schemas.microsoft.com/office/drawing/2014/chart" uri="{C3380CC4-5D6E-409C-BE32-E72D297353CC}">
                <c16:uniqueId val="{00000009-0F37-4067-9A80-A4C1638EA43B}"/>
              </c:ext>
            </c:extLst>
          </c:dPt>
          <c:dLbls>
            <c:dLbl>
              <c:idx val="2"/>
              <c:layout>
                <c:manualLayout>
                  <c:x val="-0.19040510336063901"/>
                  <c:y val="-8.994255067802776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F37-4067-9A80-A4C1638EA4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'Small Business Achievements by '!$D$7:$H$7</c:f>
              <c:strCache>
                <c:ptCount val="5"/>
                <c:pt idx="0">
                  <c:v>Sm Disadvantaged Business</c:v>
                </c:pt>
                <c:pt idx="1">
                  <c:v>Vet-Owned Sm Business</c:v>
                </c:pt>
                <c:pt idx="2">
                  <c:v>Service-Disabled Vet</c:v>
                </c:pt>
                <c:pt idx="3">
                  <c:v>Women-Owned Sm Business</c:v>
                </c:pt>
                <c:pt idx="4">
                  <c:v>Certified HUBZone Sm Business</c:v>
                </c:pt>
              </c:strCache>
            </c:strRef>
          </c:cat>
          <c:val>
            <c:numRef>
              <c:f>'Small Business Achievements by '!$D$8:$H$8</c:f>
              <c:numCache>
                <c:formatCode>"$"#,##0.0</c:formatCode>
                <c:ptCount val="5"/>
                <c:pt idx="0">
                  <c:v>37.700000000000003</c:v>
                </c:pt>
                <c:pt idx="1">
                  <c:v>60.9</c:v>
                </c:pt>
                <c:pt idx="2">
                  <c:v>17.600000000000001</c:v>
                </c:pt>
                <c:pt idx="3">
                  <c:v>2.5</c:v>
                </c:pt>
                <c:pt idx="4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F37-4067-9A80-A4C1638EA4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19782613628628"/>
          <c:y val="0.40019539057902992"/>
          <c:w val="0.41291504996803097"/>
          <c:h val="0.312175078942285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i="0" u="none" strike="noStrike" kern="1200" spc="0" baseline="0" dirty="0">
                <a:solidFill>
                  <a:srgbClr val="BD8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  <a:r>
              <a:rPr lang="en-US" sz="1800" b="1" i="0" u="none" strike="noStrike" kern="1200" spc="0" baseline="0" dirty="0">
                <a:solidFill>
                  <a:srgbClr val="BD8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r>
              <a:rPr lang="en-US" sz="950" b="1" i="0" u="none" strike="noStrike" kern="1200" spc="0" baseline="0" dirty="0">
                <a:solidFill>
                  <a:srgbClr val="BD8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($ in Millions)</a:t>
            </a:r>
          </a:p>
        </c:rich>
      </c:tx>
      <c:layout>
        <c:manualLayout>
          <c:xMode val="edge"/>
          <c:yMode val="edge"/>
          <c:x val="0.24263538027789319"/>
          <c:y val="4.664179104477611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33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6836240691026317E-2"/>
          <c:y val="6.4868448113761898E-2"/>
          <c:w val="0.94632751861794739"/>
          <c:h val="0.63133961100011748"/>
        </c:manualLayout>
      </c:layout>
      <c:pie3DChart>
        <c:varyColors val="1"/>
        <c:ser>
          <c:idx val="0"/>
          <c:order val="0"/>
          <c:spPr>
            <a:ln>
              <a:noFill/>
            </a:ln>
            <a:scene3d>
              <a:camera prst="orthographicFront"/>
              <a:lightRig rig="threePt" dir="t"/>
            </a:scene3d>
            <a:sp3d>
              <a:bevelT prst="angle"/>
              <a:contourClr>
                <a:srgbClr val="000000"/>
              </a:contourClr>
            </a:sp3d>
          </c:spPr>
          <c:explosion val="18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58-4DD7-94B1-F44F6739B46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58-4DD7-94B1-F44F6739B46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Competition!$B$11:$C$11</c:f>
              <c:strCache>
                <c:ptCount val="2"/>
                <c:pt idx="0">
                  <c:v>Competed Dollars</c:v>
                </c:pt>
                <c:pt idx="1">
                  <c:v>Not Competed Dollars</c:v>
                </c:pt>
              </c:strCache>
            </c:strRef>
          </c:cat>
          <c:val>
            <c:numRef>
              <c:f>Competition!$B$12:$C$12</c:f>
              <c:numCache>
                <c:formatCode>"$"#,##0.0_);[Red]\("$"#,##0.0\)</c:formatCode>
                <c:ptCount val="2"/>
                <c:pt idx="0">
                  <c:v>71.400000000000006</c:v>
                </c:pt>
                <c:pt idx="1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58-4DD7-94B1-F44F6739B46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232165522818924"/>
          <c:y val="0.59304927135973662"/>
          <c:w val="0.64962146315162816"/>
          <c:h val="0.20639102714772595"/>
        </c:manualLayout>
      </c:layout>
      <c:overlay val="0"/>
      <c:spPr>
        <a:noFill/>
        <a:ln>
          <a:noFill/>
        </a:ln>
        <a:effectLst>
          <a:softEdge rad="0"/>
        </a:effectLst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i="0" u="none" strike="noStrike" kern="1200" spc="0" baseline="0" dirty="0">
                <a:solidFill>
                  <a:srgbClr val="BD8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 and Services</a:t>
            </a:r>
            <a:r>
              <a:rPr lang="en-US" sz="2400" b="1" i="0" u="none" strike="noStrike" kern="1200" spc="0" baseline="0" dirty="0">
                <a:solidFill>
                  <a:srgbClr val="BD8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</a:t>
            </a:r>
            <a:r>
              <a:rPr lang="en-US" sz="950" b="1" i="0" u="none" strike="noStrike" kern="1200" spc="0" baseline="0" dirty="0">
                <a:solidFill>
                  <a:srgbClr val="BD8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($ in Millions)</a:t>
            </a:r>
          </a:p>
        </c:rich>
      </c:tx>
      <c:layout>
        <c:manualLayout>
          <c:xMode val="edge"/>
          <c:yMode val="edge"/>
          <c:x val="0.33233249930497644"/>
          <c:y val="1.75598755461104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33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252358154980421"/>
          <c:y val="0.16919078355413952"/>
          <c:w val="0.37855014787038194"/>
          <c:h val="0.48227435112277633"/>
        </c:manualLayout>
      </c:layout>
      <c:pie3DChart>
        <c:varyColors val="1"/>
        <c:ser>
          <c:idx val="0"/>
          <c:order val="0"/>
          <c:spPr>
            <a:ln>
              <a:noFill/>
            </a:ln>
            <a:scene3d>
              <a:camera prst="orthographicFront"/>
              <a:lightRig rig="threePt" dir="t"/>
            </a:scene3d>
            <a:sp3d prstMaterial="matte">
              <a:bevelT prst="angle"/>
            </a:sp3d>
          </c:spPr>
          <c:explosion val="18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prst="angle"/>
              </a:sp3d>
            </c:spPr>
            <c:extLst>
              <c:ext xmlns:c16="http://schemas.microsoft.com/office/drawing/2014/chart" uri="{C3380CC4-5D6E-409C-BE32-E72D297353CC}">
                <c16:uniqueId val="{00000001-90C2-40D0-A5E5-75ACB981D7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prst="angle"/>
              </a:sp3d>
            </c:spPr>
            <c:extLst>
              <c:ext xmlns:c16="http://schemas.microsoft.com/office/drawing/2014/chart" uri="{C3380CC4-5D6E-409C-BE32-E72D297353CC}">
                <c16:uniqueId val="{00000003-90C2-40D0-A5E5-75ACB981D7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prst="angle"/>
              </a:sp3d>
            </c:spPr>
            <c:extLst>
              <c:ext xmlns:c16="http://schemas.microsoft.com/office/drawing/2014/chart" uri="{C3380CC4-5D6E-409C-BE32-E72D297353CC}">
                <c16:uniqueId val="{00000005-90C2-40D0-A5E5-75ACB981D7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prst="angle"/>
              </a:sp3d>
            </c:spPr>
            <c:extLst>
              <c:ext xmlns:c16="http://schemas.microsoft.com/office/drawing/2014/chart" uri="{C3380CC4-5D6E-409C-BE32-E72D297353CC}">
                <c16:uniqueId val="{00000007-90C2-40D0-A5E5-75ACB981D7C4}"/>
              </c:ext>
            </c:extLst>
          </c:dPt>
          <c:dLbls>
            <c:dLbl>
              <c:idx val="0"/>
              <c:layout>
                <c:manualLayout>
                  <c:x val="2.2997292144153272E-2"/>
                  <c:y val="-6.2497195863337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0C2-40D0-A5E5-75ACB981D7C4}"/>
                </c:ext>
              </c:extLst>
            </c:dLbl>
            <c:dLbl>
              <c:idx val="1"/>
              <c:layout>
                <c:manualLayout>
                  <c:x val="6.7354466429811369E-2"/>
                  <c:y val="-2.1267623998923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C2-40D0-A5E5-75ACB981D7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Sheet7!$B$2:$E$2</c:f>
              <c:strCache>
                <c:ptCount val="4"/>
                <c:pt idx="0">
                  <c:v>Products-Commercial</c:v>
                </c:pt>
                <c:pt idx="1">
                  <c:v>Poducts - Non Commercial</c:v>
                </c:pt>
                <c:pt idx="2">
                  <c:v>Services - Commercial</c:v>
                </c:pt>
                <c:pt idx="3">
                  <c:v>Services - Non Commercial</c:v>
                </c:pt>
              </c:strCache>
            </c:strRef>
          </c:cat>
          <c:val>
            <c:numRef>
              <c:f>Sheet7!$B$3:$E$3</c:f>
              <c:numCache>
                <c:formatCode>"$"#,##0.0</c:formatCode>
                <c:ptCount val="4"/>
                <c:pt idx="0">
                  <c:v>4.0999999999999996</c:v>
                </c:pt>
                <c:pt idx="1">
                  <c:v>0.39</c:v>
                </c:pt>
                <c:pt idx="2">
                  <c:v>15.3</c:v>
                </c:pt>
                <c:pt idx="3">
                  <c:v>54.6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0C2-40D0-A5E5-75ACB981D7C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>
          <a:softEdge rad="76200"/>
        </a:effectLst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33413386921297056"/>
          <c:y val="0.55852156909240669"/>
          <c:w val="0.34615526061744367"/>
          <c:h val="0.41786143529859909"/>
        </c:manualLayout>
      </c:layout>
      <c:overlay val="0"/>
      <c:spPr>
        <a:noFill/>
        <a:ln w="0">
          <a:solidFill>
            <a:srgbClr val="FFFFFF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Dollars by Qtr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141693917785071"/>
          <c:y val="0.12575412760286095"/>
          <c:w val="0.87150629090112541"/>
          <c:h val="0.73913347385518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Sheet1!$B$9</c:f>
              <c:strCache>
                <c:ptCount val="1"/>
                <c:pt idx="0">
                  <c:v>1st Qtr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(Sheet1!$A$19,Sheet1!$A$23,Sheet1!$A$27,Sheet1!$A$31)</c:f>
              <c:strCache>
                <c:ptCount val="4"/>
                <c:pt idx="0">
                  <c:v>FY2022 Dollars</c:v>
                </c:pt>
                <c:pt idx="1">
                  <c:v>FY2023 Dollars</c:v>
                </c:pt>
                <c:pt idx="2">
                  <c:v>FY2024 Dollars</c:v>
                </c:pt>
                <c:pt idx="3">
                  <c:v>FY2025 Dollars</c:v>
                </c:pt>
              </c:strCache>
              <c:extLst/>
            </c:strRef>
          </c:cat>
          <c:val>
            <c:numRef>
              <c:f>(Sheet1!$B$19,Sheet1!$B$23,Sheet1!$B$27,Sheet1!$B$31)</c:f>
              <c:numCache>
                <c:formatCode>_("$"* #,##0.00_);_("$"* \(#,##0.00\);_("$"* "-"??_);_(@_)</c:formatCode>
                <c:ptCount val="4"/>
                <c:pt idx="0">
                  <c:v>2252801</c:v>
                </c:pt>
                <c:pt idx="1">
                  <c:v>8434398.2200000007</c:v>
                </c:pt>
                <c:pt idx="2">
                  <c:v>13343898.07</c:v>
                </c:pt>
                <c:pt idx="3">
                  <c:v>8492894.3300000001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3C05-4CDE-B4B0-58530C4AD849}"/>
            </c:ext>
          </c:extLst>
        </c:ser>
        <c:ser>
          <c:idx val="1"/>
          <c:order val="1"/>
          <c:tx>
            <c:strRef>
              <c:f>Sheet1!$C$9</c:f>
              <c:strCache>
                <c:ptCount val="1"/>
                <c:pt idx="0">
                  <c:v>2nd Qtr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(Sheet1!$A$19,Sheet1!$A$23,Sheet1!$A$27,Sheet1!$A$31)</c:f>
              <c:strCache>
                <c:ptCount val="4"/>
                <c:pt idx="0">
                  <c:v>FY2022 Dollars</c:v>
                </c:pt>
                <c:pt idx="1">
                  <c:v>FY2023 Dollars</c:v>
                </c:pt>
                <c:pt idx="2">
                  <c:v>FY2024 Dollars</c:v>
                </c:pt>
                <c:pt idx="3">
                  <c:v>FY2025 Dollars</c:v>
                </c:pt>
              </c:strCache>
              <c:extLst/>
            </c:strRef>
          </c:cat>
          <c:val>
            <c:numRef>
              <c:f>(Sheet1!$C$19,Sheet1!$C$23,Sheet1!$C$27,Sheet1!$C$31)</c:f>
              <c:numCache>
                <c:formatCode>_("$"* #,##0.00_);_("$"* \(#,##0.00\);_("$"* "-"??_);_(@_)</c:formatCode>
                <c:ptCount val="4"/>
                <c:pt idx="0">
                  <c:v>9117235.4900000002</c:v>
                </c:pt>
                <c:pt idx="1">
                  <c:v>28005176.699999999</c:v>
                </c:pt>
                <c:pt idx="2">
                  <c:v>14527656.199999999</c:v>
                </c:pt>
                <c:pt idx="3">
                  <c:v>11769211.550000001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3C05-4CDE-B4B0-58530C4AD849}"/>
            </c:ext>
          </c:extLst>
        </c:ser>
        <c:ser>
          <c:idx val="2"/>
          <c:order val="2"/>
          <c:tx>
            <c:strRef>
              <c:f>Sheet1!$D$9</c:f>
              <c:strCache>
                <c:ptCount val="1"/>
                <c:pt idx="0">
                  <c:v>3rd Qtr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(Sheet1!$A$19,Sheet1!$A$23,Sheet1!$A$27,Sheet1!$A$31)</c:f>
              <c:strCache>
                <c:ptCount val="4"/>
                <c:pt idx="0">
                  <c:v>FY2022 Dollars</c:v>
                </c:pt>
                <c:pt idx="1">
                  <c:v>FY2023 Dollars</c:v>
                </c:pt>
                <c:pt idx="2">
                  <c:v>FY2024 Dollars</c:v>
                </c:pt>
                <c:pt idx="3">
                  <c:v>FY2025 Dollars</c:v>
                </c:pt>
              </c:strCache>
              <c:extLst/>
            </c:strRef>
          </c:cat>
          <c:val>
            <c:numRef>
              <c:f>(Sheet1!$D$19,Sheet1!$D$23,Sheet1!$D$27,Sheet1!$D$31)</c:f>
              <c:numCache>
                <c:formatCode>_("$"* #,##0.00_);_("$"* \(#,##0.00\);_("$"* "-"??_);_(@_)</c:formatCode>
                <c:ptCount val="4"/>
                <c:pt idx="0">
                  <c:v>15583460.01</c:v>
                </c:pt>
                <c:pt idx="1">
                  <c:v>11687984.119999999</c:v>
                </c:pt>
                <c:pt idx="2">
                  <c:v>17950199.84</c:v>
                </c:pt>
                <c:pt idx="3">
                  <c:v>19184569.02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3C05-4CDE-B4B0-58530C4AD849}"/>
            </c:ext>
          </c:extLst>
        </c:ser>
        <c:ser>
          <c:idx val="3"/>
          <c:order val="3"/>
          <c:tx>
            <c:strRef>
              <c:f>Sheet1!$E$9</c:f>
              <c:strCache>
                <c:ptCount val="1"/>
                <c:pt idx="0">
                  <c:v>4th Qtr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(Sheet1!$A$19,Sheet1!$A$23,Sheet1!$A$27,Sheet1!$A$31)</c:f>
              <c:strCache>
                <c:ptCount val="4"/>
                <c:pt idx="0">
                  <c:v>FY2022 Dollars</c:v>
                </c:pt>
                <c:pt idx="1">
                  <c:v>FY2023 Dollars</c:v>
                </c:pt>
                <c:pt idx="2">
                  <c:v>FY2024 Dollars</c:v>
                </c:pt>
                <c:pt idx="3">
                  <c:v>FY2025 Dollars</c:v>
                </c:pt>
              </c:strCache>
              <c:extLst/>
            </c:strRef>
          </c:cat>
          <c:val>
            <c:numRef>
              <c:f>(Sheet1!$E$19,Sheet1!$E$23,Sheet1!$E$27,Sheet1!$E$31)</c:f>
              <c:numCache>
                <c:formatCode>_("$"* #,##0.00_);_("$"* \(#,##0.00\);_("$"* "-"??_);_(@_)</c:formatCode>
                <c:ptCount val="4"/>
                <c:pt idx="0">
                  <c:v>24417281.77</c:v>
                </c:pt>
                <c:pt idx="1">
                  <c:v>22882439.309999999</c:v>
                </c:pt>
                <c:pt idx="2">
                  <c:v>28267340.59</c:v>
                </c:pt>
                <c:pt idx="3">
                  <c:v>4751806.7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3C05-4CDE-B4B0-58530C4AD84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21435152"/>
        <c:axId val="1524150016"/>
      </c:barChart>
      <c:catAx>
        <c:axId val="152143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4150016"/>
        <c:crosses val="autoZero"/>
        <c:auto val="1"/>
        <c:lblAlgn val="ctr"/>
        <c:lblOffset val="100"/>
        <c:noMultiLvlLbl val="0"/>
      </c:catAx>
      <c:valAx>
        <c:axId val="152415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1435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36771517484656"/>
          <c:y val="0.9195269792118469"/>
          <c:w val="0.2726456965030688"/>
          <c:h val="8.04730207881531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Actions by Quarter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Sheet1!$B$9</c:f>
              <c:strCache>
                <c:ptCount val="1"/>
                <c:pt idx="0">
                  <c:v>1st Qtr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(Sheet1!$A$18,Sheet1!$A$22,Sheet1!$A$26,Sheet1!$A$30)</c:f>
              <c:strCache>
                <c:ptCount val="4"/>
                <c:pt idx="0">
                  <c:v>FY2022 Actions</c:v>
                </c:pt>
                <c:pt idx="1">
                  <c:v>FY2023 Actions</c:v>
                </c:pt>
                <c:pt idx="2">
                  <c:v>FY2024 Actions</c:v>
                </c:pt>
                <c:pt idx="3">
                  <c:v>FY2025 Actions</c:v>
                </c:pt>
              </c:strCache>
              <c:extLst/>
            </c:strRef>
          </c:cat>
          <c:val>
            <c:numRef>
              <c:f>(Sheet1!$B$18,Sheet1!$B$22,Sheet1!$B$26,Sheet1!$B$30)</c:f>
              <c:numCache>
                <c:formatCode>General</c:formatCode>
                <c:ptCount val="4"/>
                <c:pt idx="0">
                  <c:v>70</c:v>
                </c:pt>
                <c:pt idx="1">
                  <c:v>77</c:v>
                </c:pt>
                <c:pt idx="2">
                  <c:v>91</c:v>
                </c:pt>
                <c:pt idx="3">
                  <c:v>92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DD8-49CF-B540-D242E5A714AF}"/>
            </c:ext>
          </c:extLst>
        </c:ser>
        <c:ser>
          <c:idx val="1"/>
          <c:order val="1"/>
          <c:tx>
            <c:strRef>
              <c:f>Sheet1!$C$9</c:f>
              <c:strCache>
                <c:ptCount val="1"/>
                <c:pt idx="0">
                  <c:v>2nd Qtr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(Sheet1!$A$18,Sheet1!$A$22,Sheet1!$A$26,Sheet1!$A$30)</c:f>
              <c:strCache>
                <c:ptCount val="4"/>
                <c:pt idx="0">
                  <c:v>FY2022 Actions</c:v>
                </c:pt>
                <c:pt idx="1">
                  <c:v>FY2023 Actions</c:v>
                </c:pt>
                <c:pt idx="2">
                  <c:v>FY2024 Actions</c:v>
                </c:pt>
                <c:pt idx="3">
                  <c:v>FY2025 Actions</c:v>
                </c:pt>
              </c:strCache>
              <c:extLst/>
            </c:strRef>
          </c:cat>
          <c:val>
            <c:numRef>
              <c:f>(Sheet1!$C$18,Sheet1!$C$22,Sheet1!$C$26,Sheet1!$C$30)</c:f>
              <c:numCache>
                <c:formatCode>General</c:formatCode>
                <c:ptCount val="4"/>
                <c:pt idx="0">
                  <c:v>97</c:v>
                </c:pt>
                <c:pt idx="1">
                  <c:v>139</c:v>
                </c:pt>
                <c:pt idx="2">
                  <c:v>117</c:v>
                </c:pt>
                <c:pt idx="3">
                  <c:v>154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2DD8-49CF-B540-D242E5A714AF}"/>
            </c:ext>
          </c:extLst>
        </c:ser>
        <c:ser>
          <c:idx val="2"/>
          <c:order val="2"/>
          <c:tx>
            <c:strRef>
              <c:f>Sheet1!$D$9</c:f>
              <c:strCache>
                <c:ptCount val="1"/>
                <c:pt idx="0">
                  <c:v>3rd Qtr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(Sheet1!$A$18,Sheet1!$A$22,Sheet1!$A$26,Sheet1!$A$30)</c:f>
              <c:strCache>
                <c:ptCount val="4"/>
                <c:pt idx="0">
                  <c:v>FY2022 Actions</c:v>
                </c:pt>
                <c:pt idx="1">
                  <c:v>FY2023 Actions</c:v>
                </c:pt>
                <c:pt idx="2">
                  <c:v>FY2024 Actions</c:v>
                </c:pt>
                <c:pt idx="3">
                  <c:v>FY2025 Actions</c:v>
                </c:pt>
              </c:strCache>
              <c:extLst/>
            </c:strRef>
          </c:cat>
          <c:val>
            <c:numRef>
              <c:f>(Sheet1!$D$18,Sheet1!$D$22,Sheet1!$D$26,Sheet1!$D$30)</c:f>
              <c:numCache>
                <c:formatCode>General</c:formatCode>
                <c:ptCount val="4"/>
                <c:pt idx="0">
                  <c:v>111</c:v>
                </c:pt>
                <c:pt idx="1">
                  <c:v>160</c:v>
                </c:pt>
                <c:pt idx="2">
                  <c:v>101</c:v>
                </c:pt>
                <c:pt idx="3">
                  <c:v>136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2DD8-49CF-B540-D242E5A714AF}"/>
            </c:ext>
          </c:extLst>
        </c:ser>
        <c:ser>
          <c:idx val="3"/>
          <c:order val="3"/>
          <c:tx>
            <c:strRef>
              <c:f>Sheet1!$E$9</c:f>
              <c:strCache>
                <c:ptCount val="1"/>
                <c:pt idx="0">
                  <c:v>4th Qtr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(Sheet1!$A$18,Sheet1!$A$22,Sheet1!$A$26,Sheet1!$A$30)</c:f>
              <c:strCache>
                <c:ptCount val="4"/>
                <c:pt idx="0">
                  <c:v>FY2022 Actions</c:v>
                </c:pt>
                <c:pt idx="1">
                  <c:v>FY2023 Actions</c:v>
                </c:pt>
                <c:pt idx="2">
                  <c:v>FY2024 Actions</c:v>
                </c:pt>
                <c:pt idx="3">
                  <c:v>FY2025 Actions</c:v>
                </c:pt>
              </c:strCache>
              <c:extLst/>
            </c:strRef>
          </c:cat>
          <c:val>
            <c:numRef>
              <c:f>(Sheet1!$E$18,Sheet1!$E$22,Sheet1!$E$26,Sheet1!$E$30)</c:f>
              <c:numCache>
                <c:formatCode>General</c:formatCode>
                <c:ptCount val="4"/>
                <c:pt idx="0">
                  <c:v>174</c:v>
                </c:pt>
                <c:pt idx="1">
                  <c:v>157</c:v>
                </c:pt>
                <c:pt idx="2">
                  <c:v>182</c:v>
                </c:pt>
                <c:pt idx="3">
                  <c:v>10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2DD8-49CF-B540-D242E5A714A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25386352"/>
        <c:axId val="1021924576"/>
      </c:barChart>
      <c:catAx>
        <c:axId val="152538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1924576"/>
        <c:crosses val="autoZero"/>
        <c:auto val="1"/>
        <c:lblAlgn val="ctr"/>
        <c:lblOffset val="100"/>
        <c:noMultiLvlLbl val="0"/>
      </c:catAx>
      <c:valAx>
        <c:axId val="1021924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538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801946631671035"/>
          <c:y val="0.85773753280839882"/>
          <c:w val="0.24396106736657919"/>
          <c:h val="8.03577052868391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Component GPC Total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GCPC_ALL_FY24!$O$18</c:f>
              <c:strCache>
                <c:ptCount val="1"/>
                <c:pt idx="0">
                  <c:v>FY24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GCPC_ALL_FY24!$P$17:$AA$17</c:f>
              <c:strCache>
                <c:ptCount val="12"/>
                <c:pt idx="0">
                  <c:v> Oct </c:v>
                </c:pt>
                <c:pt idx="1">
                  <c:v> Nov </c:v>
                </c:pt>
                <c:pt idx="2">
                  <c:v> Dec </c:v>
                </c:pt>
                <c:pt idx="3">
                  <c:v> Jan </c:v>
                </c:pt>
                <c:pt idx="4">
                  <c:v> Feb </c:v>
                </c:pt>
                <c:pt idx="5">
                  <c:v> Mar </c:v>
                </c:pt>
                <c:pt idx="6">
                  <c:v> Apr </c:v>
                </c:pt>
                <c:pt idx="7">
                  <c:v> May </c:v>
                </c:pt>
                <c:pt idx="8">
                  <c:v> Jun </c:v>
                </c:pt>
                <c:pt idx="9">
                  <c:v> Jul </c:v>
                </c:pt>
                <c:pt idx="10">
                  <c:v> Aug </c:v>
                </c:pt>
                <c:pt idx="11">
                  <c:v> Sep </c:v>
                </c:pt>
              </c:strCache>
            </c:strRef>
          </c:cat>
          <c:val>
            <c:numRef>
              <c:f>GCPC_ALL_FY24!$P$18:$AA$18</c:f>
              <c:numCache>
                <c:formatCode>_("$"* #,##0.00_);_("$"* \(#,##0.00\);_("$"* "-"??_);_(@_)</c:formatCode>
                <c:ptCount val="12"/>
                <c:pt idx="0">
                  <c:v>71181.62</c:v>
                </c:pt>
                <c:pt idx="1">
                  <c:v>111229.10000000002</c:v>
                </c:pt>
                <c:pt idx="2">
                  <c:v>214602.93999999997</c:v>
                </c:pt>
                <c:pt idx="3">
                  <c:v>267459.75</c:v>
                </c:pt>
                <c:pt idx="4">
                  <c:v>243460.27000000016</c:v>
                </c:pt>
                <c:pt idx="5">
                  <c:v>214767.39999999997</c:v>
                </c:pt>
                <c:pt idx="6">
                  <c:v>181842.02</c:v>
                </c:pt>
                <c:pt idx="7">
                  <c:v>219003.31000000008</c:v>
                </c:pt>
                <c:pt idx="8">
                  <c:v>271534.58000000019</c:v>
                </c:pt>
                <c:pt idx="9">
                  <c:v>239958.13000000003</c:v>
                </c:pt>
                <c:pt idx="10">
                  <c:v>186844.17000000007</c:v>
                </c:pt>
                <c:pt idx="11">
                  <c:v>579787.02999999991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0B-4B42-8BCF-A53FE69E77AA}"/>
            </c:ext>
          </c:extLst>
        </c:ser>
        <c:ser>
          <c:idx val="1"/>
          <c:order val="1"/>
          <c:tx>
            <c:strRef>
              <c:f>GCPC_ALL_FY24!$O$19</c:f>
              <c:strCache>
                <c:ptCount val="1"/>
                <c:pt idx="0">
                  <c:v>FY25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GCPC_ALL_FY24!$P$17:$AA$17</c:f>
              <c:strCache>
                <c:ptCount val="12"/>
                <c:pt idx="0">
                  <c:v> Oct </c:v>
                </c:pt>
                <c:pt idx="1">
                  <c:v> Nov </c:v>
                </c:pt>
                <c:pt idx="2">
                  <c:v> Dec </c:v>
                </c:pt>
                <c:pt idx="3">
                  <c:v> Jan </c:v>
                </c:pt>
                <c:pt idx="4">
                  <c:v> Feb </c:v>
                </c:pt>
                <c:pt idx="5">
                  <c:v> Mar </c:v>
                </c:pt>
                <c:pt idx="6">
                  <c:v> Apr </c:v>
                </c:pt>
                <c:pt idx="7">
                  <c:v> May </c:v>
                </c:pt>
                <c:pt idx="8">
                  <c:v> Jun </c:v>
                </c:pt>
                <c:pt idx="9">
                  <c:v> Jul </c:v>
                </c:pt>
                <c:pt idx="10">
                  <c:v> Aug </c:v>
                </c:pt>
                <c:pt idx="11">
                  <c:v> Sep </c:v>
                </c:pt>
              </c:strCache>
            </c:strRef>
          </c:cat>
          <c:val>
            <c:numRef>
              <c:f>GCPC_ALL_FY24!$P$19:$AA$19</c:f>
              <c:numCache>
                <c:formatCode>_("$"* #,##0.00_);_("$"* \(#,##0.00\);_("$"* "-"??_);_(@_)</c:formatCode>
                <c:ptCount val="12"/>
                <c:pt idx="0">
                  <c:v>55512.850000000006</c:v>
                </c:pt>
                <c:pt idx="1">
                  <c:v>151511.16</c:v>
                </c:pt>
                <c:pt idx="2">
                  <c:v>176253.77</c:v>
                </c:pt>
                <c:pt idx="3">
                  <c:v>169491.16999999998</c:v>
                </c:pt>
                <c:pt idx="4">
                  <c:v>117083.95000000001</c:v>
                </c:pt>
                <c:pt idx="5">
                  <c:v>576900.03</c:v>
                </c:pt>
                <c:pt idx="6">
                  <c:v>156341.58999999997</c:v>
                </c:pt>
                <c:pt idx="7">
                  <c:v>209626.98999999996</c:v>
                </c:pt>
                <c:pt idx="8">
                  <c:v>245801.00999999998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0B-4B42-8BCF-A53FE69E77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8190576"/>
        <c:axId val="588189136"/>
      </c:barChart>
      <c:catAx>
        <c:axId val="58819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189136"/>
        <c:crosses val="autoZero"/>
        <c:auto val="1"/>
        <c:lblAlgn val="ctr"/>
        <c:lblOffset val="100"/>
        <c:noMultiLvlLbl val="0"/>
      </c:catAx>
      <c:valAx>
        <c:axId val="588189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190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MSE</a:t>
            </a:r>
            <a:r>
              <a:rPr lang="en-US" baseline="0"/>
              <a:t> GPC  Spending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GCPC_ALL_FY24!$AE$6</c:f>
              <c:strCache>
                <c:ptCount val="1"/>
                <c:pt idx="0">
                  <c:v>Oct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GCPC_ALL_FY24!$AC$7:$AD$12</c:f>
              <c:multiLvlStrCache>
                <c:ptCount val="6"/>
                <c:lvl>
                  <c:pt idx="0">
                    <c:v>MRR</c:v>
                  </c:pt>
                  <c:pt idx="1">
                    <c:v> MRSG </c:v>
                  </c:pt>
                  <c:pt idx="2">
                    <c:v> MRTC </c:v>
                  </c:pt>
                  <c:pt idx="3">
                    <c:v>MRR</c:v>
                  </c:pt>
                  <c:pt idx="4">
                    <c:v> MRSG </c:v>
                  </c:pt>
                  <c:pt idx="5">
                    <c:v> MRTC </c:v>
                  </c:pt>
                </c:lvl>
                <c:lvl>
                  <c:pt idx="0">
                    <c:v>FY24</c:v>
                  </c:pt>
                  <c:pt idx="3">
                    <c:v>FY25</c:v>
                  </c:pt>
                </c:lvl>
              </c:multiLvlStrCache>
            </c:multiLvlStrRef>
          </c:cat>
          <c:val>
            <c:numRef>
              <c:f>GCPC_ALL_FY24!$AE$7:$AE$12</c:f>
              <c:numCache>
                <c:formatCode>_("$"* #,##0.00_);_("$"* \(#,##0.00\);_("$"* "-"??_);_(@_)</c:formatCode>
                <c:ptCount val="6"/>
                <c:pt idx="0">
                  <c:v>43003.909999999996</c:v>
                </c:pt>
                <c:pt idx="1">
                  <c:v>27291.479999999992</c:v>
                </c:pt>
                <c:pt idx="2">
                  <c:v>886.23</c:v>
                </c:pt>
                <c:pt idx="3">
                  <c:v>13184.550000000001</c:v>
                </c:pt>
                <c:pt idx="4">
                  <c:v>34123.47</c:v>
                </c:pt>
                <c:pt idx="5">
                  <c:v>8204.83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E9-4BB2-975B-30BC0D473A2B}"/>
            </c:ext>
          </c:extLst>
        </c:ser>
        <c:ser>
          <c:idx val="1"/>
          <c:order val="1"/>
          <c:tx>
            <c:strRef>
              <c:f>GCPC_ALL_FY24!$AF$6</c:f>
              <c:strCache>
                <c:ptCount val="1"/>
                <c:pt idx="0">
                  <c:v>Nov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GCPC_ALL_FY24!$AC$7:$AD$12</c:f>
              <c:multiLvlStrCache>
                <c:ptCount val="6"/>
                <c:lvl>
                  <c:pt idx="0">
                    <c:v>MRR</c:v>
                  </c:pt>
                  <c:pt idx="1">
                    <c:v> MRSG </c:v>
                  </c:pt>
                  <c:pt idx="2">
                    <c:v> MRTC </c:v>
                  </c:pt>
                  <c:pt idx="3">
                    <c:v>MRR</c:v>
                  </c:pt>
                  <c:pt idx="4">
                    <c:v> MRSG </c:v>
                  </c:pt>
                  <c:pt idx="5">
                    <c:v> MRTC </c:v>
                  </c:pt>
                </c:lvl>
                <c:lvl>
                  <c:pt idx="0">
                    <c:v>FY24</c:v>
                  </c:pt>
                  <c:pt idx="3">
                    <c:v>FY25</c:v>
                  </c:pt>
                </c:lvl>
              </c:multiLvlStrCache>
            </c:multiLvlStrRef>
          </c:cat>
          <c:val>
            <c:numRef>
              <c:f>GCPC_ALL_FY24!$AF$7:$AF$12</c:f>
              <c:numCache>
                <c:formatCode>_("$"* #,##0.00_);_("$"* \(#,##0.00\);_("$"* "-"??_);_(@_)</c:formatCode>
                <c:ptCount val="6"/>
                <c:pt idx="0">
                  <c:v>67423.199999999983</c:v>
                </c:pt>
                <c:pt idx="1">
                  <c:v>17479.260000000002</c:v>
                </c:pt>
                <c:pt idx="2">
                  <c:v>15189.159999999998</c:v>
                </c:pt>
                <c:pt idx="3">
                  <c:v>94649.9</c:v>
                </c:pt>
                <c:pt idx="4">
                  <c:v>22144.85</c:v>
                </c:pt>
                <c:pt idx="5">
                  <c:v>34716.409999999996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E9-4BB2-975B-30BC0D473A2B}"/>
            </c:ext>
          </c:extLst>
        </c:ser>
        <c:ser>
          <c:idx val="2"/>
          <c:order val="2"/>
          <c:tx>
            <c:strRef>
              <c:f>GCPC_ALL_FY24!$AG$6</c:f>
              <c:strCache>
                <c:ptCount val="1"/>
                <c:pt idx="0">
                  <c:v>Dec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GCPC_ALL_FY24!$AC$7:$AD$12</c:f>
              <c:multiLvlStrCache>
                <c:ptCount val="6"/>
                <c:lvl>
                  <c:pt idx="0">
                    <c:v>MRR</c:v>
                  </c:pt>
                  <c:pt idx="1">
                    <c:v> MRSG </c:v>
                  </c:pt>
                  <c:pt idx="2">
                    <c:v> MRTC </c:v>
                  </c:pt>
                  <c:pt idx="3">
                    <c:v>MRR</c:v>
                  </c:pt>
                  <c:pt idx="4">
                    <c:v> MRSG </c:v>
                  </c:pt>
                  <c:pt idx="5">
                    <c:v> MRTC </c:v>
                  </c:pt>
                </c:lvl>
                <c:lvl>
                  <c:pt idx="0">
                    <c:v>FY24</c:v>
                  </c:pt>
                  <c:pt idx="3">
                    <c:v>FY25</c:v>
                  </c:pt>
                </c:lvl>
              </c:multiLvlStrCache>
            </c:multiLvlStrRef>
          </c:cat>
          <c:val>
            <c:numRef>
              <c:f>GCPC_ALL_FY24!$AG$7:$AG$12</c:f>
              <c:numCache>
                <c:formatCode>_("$"* #,##0.00_);_("$"* \(#,##0.00\);_("$"* "-"??_);_(@_)</c:formatCode>
                <c:ptCount val="6"/>
                <c:pt idx="0">
                  <c:v>81861.719999999987</c:v>
                </c:pt>
                <c:pt idx="1">
                  <c:v>75355.170000000013</c:v>
                </c:pt>
                <c:pt idx="2">
                  <c:v>37373.450000000004</c:v>
                </c:pt>
                <c:pt idx="3">
                  <c:v>92257.16</c:v>
                </c:pt>
                <c:pt idx="4">
                  <c:v>37066.389999999992</c:v>
                </c:pt>
                <c:pt idx="5">
                  <c:v>46930.220000000008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E9-4BB2-975B-30BC0D473A2B}"/>
            </c:ext>
          </c:extLst>
        </c:ser>
        <c:ser>
          <c:idx val="3"/>
          <c:order val="3"/>
          <c:tx>
            <c:strRef>
              <c:f>GCPC_ALL_FY24!$AH$6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GCPC_ALL_FY24!$AC$7:$AD$12</c:f>
              <c:multiLvlStrCache>
                <c:ptCount val="6"/>
                <c:lvl>
                  <c:pt idx="0">
                    <c:v>MRR</c:v>
                  </c:pt>
                  <c:pt idx="1">
                    <c:v> MRSG </c:v>
                  </c:pt>
                  <c:pt idx="2">
                    <c:v> MRTC </c:v>
                  </c:pt>
                  <c:pt idx="3">
                    <c:v>MRR</c:v>
                  </c:pt>
                  <c:pt idx="4">
                    <c:v> MRSG </c:v>
                  </c:pt>
                  <c:pt idx="5">
                    <c:v> MRTC </c:v>
                  </c:pt>
                </c:lvl>
                <c:lvl>
                  <c:pt idx="0">
                    <c:v>FY24</c:v>
                  </c:pt>
                  <c:pt idx="3">
                    <c:v>FY25</c:v>
                  </c:pt>
                </c:lvl>
              </c:multiLvlStrCache>
            </c:multiLvlStrRef>
          </c:cat>
          <c:val>
            <c:numRef>
              <c:f>GCPC_ALL_FY24!$AH$7:$AH$12</c:f>
              <c:numCache>
                <c:formatCode>_("$"* #,##0.00_);_("$"* \(#,##0.00\);_("$"* "-"??_);_(@_)</c:formatCode>
                <c:ptCount val="6"/>
                <c:pt idx="0">
                  <c:v>180235.82000000004</c:v>
                </c:pt>
                <c:pt idx="1">
                  <c:v>41373.919999999998</c:v>
                </c:pt>
                <c:pt idx="2">
                  <c:v>29069.640000000003</c:v>
                </c:pt>
                <c:pt idx="3">
                  <c:v>96117.75</c:v>
                </c:pt>
                <c:pt idx="4">
                  <c:v>44424.840000000004</c:v>
                </c:pt>
                <c:pt idx="5">
                  <c:v>28948.58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E9-4BB2-975B-30BC0D473A2B}"/>
            </c:ext>
          </c:extLst>
        </c:ser>
        <c:ser>
          <c:idx val="4"/>
          <c:order val="4"/>
          <c:tx>
            <c:strRef>
              <c:f>GCPC_ALL_FY24!$AI$6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GCPC_ALL_FY24!$AC$7:$AD$12</c:f>
              <c:multiLvlStrCache>
                <c:ptCount val="6"/>
                <c:lvl>
                  <c:pt idx="0">
                    <c:v>MRR</c:v>
                  </c:pt>
                  <c:pt idx="1">
                    <c:v> MRSG </c:v>
                  </c:pt>
                  <c:pt idx="2">
                    <c:v> MRTC </c:v>
                  </c:pt>
                  <c:pt idx="3">
                    <c:v>MRR</c:v>
                  </c:pt>
                  <c:pt idx="4">
                    <c:v> MRSG </c:v>
                  </c:pt>
                  <c:pt idx="5">
                    <c:v> MRTC </c:v>
                  </c:pt>
                </c:lvl>
                <c:lvl>
                  <c:pt idx="0">
                    <c:v>FY24</c:v>
                  </c:pt>
                  <c:pt idx="3">
                    <c:v>FY25</c:v>
                  </c:pt>
                </c:lvl>
              </c:multiLvlStrCache>
            </c:multiLvlStrRef>
          </c:cat>
          <c:val>
            <c:numRef>
              <c:f>GCPC_ALL_FY24!$AI$7:$AI$12</c:f>
              <c:numCache>
                <c:formatCode>_("$"* #,##0.00_);_("$"* \(#,##0.00\);_("$"* "-"??_);_(@_)</c:formatCode>
                <c:ptCount val="6"/>
                <c:pt idx="0">
                  <c:v>135038.05000000002</c:v>
                </c:pt>
                <c:pt idx="1">
                  <c:v>85100.649999999965</c:v>
                </c:pt>
                <c:pt idx="2">
                  <c:v>20799.91</c:v>
                </c:pt>
                <c:pt idx="3">
                  <c:v>55103.94</c:v>
                </c:pt>
                <c:pt idx="4">
                  <c:v>48916.960000000006</c:v>
                </c:pt>
                <c:pt idx="5">
                  <c:v>13063.05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E9-4BB2-975B-30BC0D473A2B}"/>
            </c:ext>
          </c:extLst>
        </c:ser>
        <c:ser>
          <c:idx val="5"/>
          <c:order val="5"/>
          <c:tx>
            <c:strRef>
              <c:f>GCPC_ALL_FY24!$AJ$6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multiLvlStrRef>
              <c:f>GCPC_ALL_FY24!$AC$7:$AD$12</c:f>
              <c:multiLvlStrCache>
                <c:ptCount val="6"/>
                <c:lvl>
                  <c:pt idx="0">
                    <c:v>MRR</c:v>
                  </c:pt>
                  <c:pt idx="1">
                    <c:v> MRSG </c:v>
                  </c:pt>
                  <c:pt idx="2">
                    <c:v> MRTC </c:v>
                  </c:pt>
                  <c:pt idx="3">
                    <c:v>MRR</c:v>
                  </c:pt>
                  <c:pt idx="4">
                    <c:v> MRSG </c:v>
                  </c:pt>
                  <c:pt idx="5">
                    <c:v> MRTC </c:v>
                  </c:pt>
                </c:lvl>
                <c:lvl>
                  <c:pt idx="0">
                    <c:v>FY24</c:v>
                  </c:pt>
                  <c:pt idx="3">
                    <c:v>FY25</c:v>
                  </c:pt>
                </c:lvl>
              </c:multiLvlStrCache>
            </c:multiLvlStrRef>
          </c:cat>
          <c:val>
            <c:numRef>
              <c:f>GCPC_ALL_FY24!$AJ$7:$AJ$12</c:f>
              <c:numCache>
                <c:formatCode>_("$"* #,##0.00_);_("$"* \(#,##0.00\);_("$"* "-"??_);_(@_)</c:formatCode>
                <c:ptCount val="6"/>
                <c:pt idx="0">
                  <c:v>122762.75</c:v>
                </c:pt>
                <c:pt idx="1">
                  <c:v>56934.44999999999</c:v>
                </c:pt>
                <c:pt idx="2">
                  <c:v>25772.27</c:v>
                </c:pt>
                <c:pt idx="3">
                  <c:v>106285.11</c:v>
                </c:pt>
                <c:pt idx="4">
                  <c:v>65746.080000000002</c:v>
                </c:pt>
                <c:pt idx="5">
                  <c:v>32777.229999999996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E9-4BB2-975B-30BC0D473A2B}"/>
            </c:ext>
          </c:extLst>
        </c:ser>
        <c:ser>
          <c:idx val="6"/>
          <c:order val="6"/>
          <c:tx>
            <c:strRef>
              <c:f>GCPC_ALL_FY24!$AK$6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GCPC_ALL_FY24!$AC$7:$AD$12</c:f>
              <c:multiLvlStrCache>
                <c:ptCount val="6"/>
                <c:lvl>
                  <c:pt idx="0">
                    <c:v>MRR</c:v>
                  </c:pt>
                  <c:pt idx="1">
                    <c:v> MRSG </c:v>
                  </c:pt>
                  <c:pt idx="2">
                    <c:v> MRTC </c:v>
                  </c:pt>
                  <c:pt idx="3">
                    <c:v>MRR</c:v>
                  </c:pt>
                  <c:pt idx="4">
                    <c:v> MRSG </c:v>
                  </c:pt>
                  <c:pt idx="5">
                    <c:v> MRTC </c:v>
                  </c:pt>
                </c:lvl>
                <c:lvl>
                  <c:pt idx="0">
                    <c:v>FY24</c:v>
                  </c:pt>
                  <c:pt idx="3">
                    <c:v>FY25</c:v>
                  </c:pt>
                </c:lvl>
              </c:multiLvlStrCache>
            </c:multiLvlStrRef>
          </c:cat>
          <c:val>
            <c:numRef>
              <c:f>GCPC_ALL_FY24!$AK$7:$AK$12</c:f>
              <c:numCache>
                <c:formatCode>_("$"* #,##0.00_);_("$"* \(#,##0.00\);_("$"* "-"??_);_(@_)</c:formatCode>
                <c:ptCount val="6"/>
                <c:pt idx="0">
                  <c:v>114679.01</c:v>
                </c:pt>
                <c:pt idx="1">
                  <c:v>32878.880000000012</c:v>
                </c:pt>
                <c:pt idx="2">
                  <c:v>10458.1</c:v>
                </c:pt>
                <c:pt idx="3">
                  <c:v>115789.66999999998</c:v>
                </c:pt>
                <c:pt idx="4">
                  <c:v>27181.109999999993</c:v>
                </c:pt>
                <c:pt idx="5">
                  <c:v>13370.81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6E9-4BB2-975B-30BC0D473A2B}"/>
            </c:ext>
          </c:extLst>
        </c:ser>
        <c:ser>
          <c:idx val="7"/>
          <c:order val="7"/>
          <c:tx>
            <c:strRef>
              <c:f>GCPC_ALL_FY24!$AL$6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GCPC_ALL_FY24!$AC$7:$AD$12</c:f>
              <c:multiLvlStrCache>
                <c:ptCount val="6"/>
                <c:lvl>
                  <c:pt idx="0">
                    <c:v>MRR</c:v>
                  </c:pt>
                  <c:pt idx="1">
                    <c:v> MRSG </c:v>
                  </c:pt>
                  <c:pt idx="2">
                    <c:v> MRTC </c:v>
                  </c:pt>
                  <c:pt idx="3">
                    <c:v>MRR</c:v>
                  </c:pt>
                  <c:pt idx="4">
                    <c:v> MRSG </c:v>
                  </c:pt>
                  <c:pt idx="5">
                    <c:v> MRTC </c:v>
                  </c:pt>
                </c:lvl>
                <c:lvl>
                  <c:pt idx="0">
                    <c:v>FY24</c:v>
                  </c:pt>
                  <c:pt idx="3">
                    <c:v>FY25</c:v>
                  </c:pt>
                </c:lvl>
              </c:multiLvlStrCache>
            </c:multiLvlStrRef>
          </c:cat>
          <c:val>
            <c:numRef>
              <c:f>GCPC_ALL_FY24!$AL$7:$AL$12</c:f>
              <c:numCache>
                <c:formatCode>_("$"* #,##0.00_);_("$"* \(#,##0.00\);_("$"* "-"??_);_(@_)</c:formatCode>
                <c:ptCount val="6"/>
                <c:pt idx="0">
                  <c:v>126385.09999999999</c:v>
                </c:pt>
                <c:pt idx="1">
                  <c:v>60313.07</c:v>
                </c:pt>
                <c:pt idx="2">
                  <c:v>23315.450000000004</c:v>
                </c:pt>
                <c:pt idx="3">
                  <c:v>99750.42</c:v>
                </c:pt>
                <c:pt idx="4">
                  <c:v>92288.519999999975</c:v>
                </c:pt>
                <c:pt idx="5">
                  <c:v>17588.049999999996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6E9-4BB2-975B-30BC0D473A2B}"/>
            </c:ext>
          </c:extLst>
        </c:ser>
        <c:ser>
          <c:idx val="8"/>
          <c:order val="8"/>
          <c:tx>
            <c:strRef>
              <c:f>GCPC_ALL_FY24!$AM$6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GCPC_ALL_FY24!$AC$7:$AD$12</c:f>
              <c:multiLvlStrCache>
                <c:ptCount val="6"/>
                <c:lvl>
                  <c:pt idx="0">
                    <c:v>MRR</c:v>
                  </c:pt>
                  <c:pt idx="1">
                    <c:v> MRSG </c:v>
                  </c:pt>
                  <c:pt idx="2">
                    <c:v> MRTC </c:v>
                  </c:pt>
                  <c:pt idx="3">
                    <c:v>MRR</c:v>
                  </c:pt>
                  <c:pt idx="4">
                    <c:v> MRSG </c:v>
                  </c:pt>
                  <c:pt idx="5">
                    <c:v> MRTC </c:v>
                  </c:pt>
                </c:lvl>
                <c:lvl>
                  <c:pt idx="0">
                    <c:v>FY24</c:v>
                  </c:pt>
                  <c:pt idx="3">
                    <c:v>FY25</c:v>
                  </c:pt>
                </c:lvl>
              </c:multiLvlStrCache>
            </c:multiLvlStrRef>
          </c:cat>
          <c:val>
            <c:numRef>
              <c:f>GCPC_ALL_FY24!$AM$7:$AM$12</c:f>
              <c:numCache>
                <c:formatCode>_("$"* #,##0.00_);_("$"* \(#,##0.00\);_("$"* "-"??_);_(@_)</c:formatCode>
                <c:ptCount val="6"/>
                <c:pt idx="0">
                  <c:v>178839.80000000005</c:v>
                </c:pt>
                <c:pt idx="1">
                  <c:v>59990.880000000019</c:v>
                </c:pt>
                <c:pt idx="2">
                  <c:v>21205.03</c:v>
                </c:pt>
                <c:pt idx="3">
                  <c:v>156551.51999999999</c:v>
                </c:pt>
                <c:pt idx="4">
                  <c:v>66099.94</c:v>
                </c:pt>
                <c:pt idx="5">
                  <c:v>23149.55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6E9-4BB2-975B-30BC0D473A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28511967"/>
        <c:axId val="2028512447"/>
      </c:barChart>
      <c:catAx>
        <c:axId val="2028511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8512447"/>
        <c:crosses val="autoZero"/>
        <c:auto val="1"/>
        <c:lblAlgn val="ctr"/>
        <c:lblOffset val="100"/>
        <c:noMultiLvlLbl val="0"/>
      </c:catAx>
      <c:valAx>
        <c:axId val="2028512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8511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0.51679</cdr:x>
      <cdr:y>0.48056</cdr:y>
    </cdr:from>
    <cdr:to>
      <cdr:x>0.6317</cdr:x>
      <cdr:y>0.56944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B642215-D8EE-56C3-E639-8A6D15CD2262}"/>
            </a:ext>
          </a:extLst>
        </cdr:cNvPr>
        <cdr:cNvSpPr txBox="1"/>
      </cdr:nvSpPr>
      <cdr:spPr>
        <a:xfrm xmlns:a="http://schemas.openxmlformats.org/drawingml/2006/main">
          <a:off x="2364740" y="1318260"/>
          <a:ext cx="525780" cy="243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52D019F-5637-4E95-8C00-D3812008B327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CE1378B-FE6A-4B29-9407-C24936CDE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76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116342B-F5A8-4AC5-9E35-221C5CB98E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4507" indent="-300974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186" indent="-24012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0718" indent="-24012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50" indent="-240122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47914" indent="-2401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1578" indent="-2401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5242" indent="-2401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68906" indent="-24012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755B8-6CC6-4B8C-AB48-1B49F29E24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C83CA8D-D63D-4690-97CD-154D843EFB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9138" y="1163638"/>
            <a:ext cx="5584825" cy="3141662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C467FBB-17E3-430F-8846-545DA4D832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9138" y="1163638"/>
            <a:ext cx="5584825" cy="3141662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O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8819E4-3EA2-42D7-ABEC-99ED9A820F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5294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E1378B-FE6A-4B29-9407-C24936CDE5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79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E1378B-FE6A-4B29-9407-C24936CDE5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34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62E5E7-72F4-4FC4-9AC5-7B14042BD8A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8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S:\MARSOC HQ\G4\Branches\ENGRS\LOGOS\MARSOC LOGO- High res.bmp">
            <a:extLst>
              <a:ext uri="{FF2B5EF4-FFF2-40B4-BE49-F238E27FC236}">
                <a16:creationId xmlns:a16="http://schemas.microsoft.com/office/drawing/2014/main" id="{D80564FD-93AE-47C9-A15D-A47A778F4C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600" y="1828800"/>
            <a:ext cx="3454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>
            <a:extLst>
              <a:ext uri="{FF2B5EF4-FFF2-40B4-BE49-F238E27FC236}">
                <a16:creationId xmlns:a16="http://schemas.microsoft.com/office/drawing/2014/main" id="{BB3A67E6-8BDA-4B1E-90E9-332F73CB3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424584" y="71441"/>
            <a:ext cx="1665816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1674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tencil" pitchFamily="82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dirty="0">
                <a:effectLst/>
              </a:rPr>
              <a:t>Unclassified</a:t>
            </a:r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0" y="2287950"/>
            <a:ext cx="6908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80000" y="3429000"/>
            <a:ext cx="6908800" cy="1524000"/>
          </a:xfrm>
        </p:spPr>
        <p:txBody>
          <a:bodyPr anchor="ctr" anchorCtr="1"/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sz="28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56C253D3-5AD5-4DA1-A584-A11E8FBF4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6A0336B-F96A-4D7A-8F84-2C615745C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3933486E-C982-4739-9672-7BB334EB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988B6-F0FF-4C81-8E34-013616D1001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E933A0-0382-4EDA-A115-DAA074CEB69C}"/>
              </a:ext>
            </a:extLst>
          </p:cNvPr>
          <p:cNvSpPr txBox="1"/>
          <p:nvPr userDrawn="1"/>
        </p:nvSpPr>
        <p:spPr>
          <a:xfrm>
            <a:off x="2716246" y="-93134"/>
            <a:ext cx="67505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Marine Forces</a:t>
            </a:r>
          </a:p>
          <a:p>
            <a:pPr algn="ctr"/>
            <a:r>
              <a:rPr lang="en-US" sz="36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Special Operations Command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DF7FB9C-BAE5-4067-823F-F09BF9F4D7AD}"/>
              </a:ext>
            </a:extLst>
          </p:cNvPr>
          <p:cNvCxnSpPr/>
          <p:nvPr userDrawn="1"/>
        </p:nvCxnSpPr>
        <p:spPr>
          <a:xfrm>
            <a:off x="0" y="1058448"/>
            <a:ext cx="12192000" cy="9144"/>
          </a:xfrm>
          <a:prstGeom prst="line">
            <a:avLst/>
          </a:prstGeom>
          <a:ln w="38100">
            <a:gradFill flip="none" rotWithShape="1">
              <a:gsLst>
                <a:gs pos="0">
                  <a:schemeClr val="tx1"/>
                </a:gs>
                <a:gs pos="45000">
                  <a:srgbClr val="FFC000"/>
                </a:gs>
                <a:gs pos="55000">
                  <a:srgbClr val="FFC000"/>
                </a:gs>
                <a:gs pos="100000">
                  <a:srgbClr val="C00000"/>
                </a:gs>
              </a:gsLst>
              <a:path path="circle">
                <a:fillToRect l="100000" t="100000"/>
              </a:path>
              <a:tileRect r="-100000" b="-100000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31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661E6-50E6-F852-DB66-53C27ABF0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B5560-16E5-4A6D-2FC1-FDF40BDEE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E14AF1-75E0-0E05-4158-4A35E2FBF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A3E2BE-BB81-358B-35E1-D0ADF8B34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5A82E2-F6E5-A67A-BC5A-1A481C3F02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483C22-DB30-853B-EC3F-C3AF0BF9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65DCC4-A591-3B6A-BD94-554D025E3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94404C-6549-0B35-6DEC-59DD86393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3476459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1EF6A-689E-027A-57F0-8B0EC108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BE8EDB-FD08-B92A-AE33-E63FC7118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E63882-F4CB-7DBD-F52A-6C05E580B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B9E71B-1336-96DD-2926-CFF38DC1F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7887932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9A2D78-BFD7-D5E9-E27C-8876A0F32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5659B9-8CA4-4027-F344-71355A77A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D2DF31-1752-9CE0-351E-730EBB68A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9046048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04E86-B551-1CE6-D7F5-83A953E55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4A608-0B02-21A2-8134-726A66791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98B607-5240-7290-9F62-F0C8A52C4E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9D7749-C42D-99E0-09DC-7EDB29D2F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DA8148-78B6-A6C2-083D-5E6ABD63D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BA2966-9A67-E517-11B7-EBBF71229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556300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58B21-9025-EF96-B510-AE337D039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287C1C-07C7-66BA-2BE8-E4E490A536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7B02B7-F0B8-FA13-E403-3C998622F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FBA250-E275-2146-8247-19BB9213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AFDA0D-A61A-A521-6850-36167A17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D6B42-4698-3D8F-307C-2F6605199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1274026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B90B3-B613-8B84-8DC3-DFE107860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006F7-5AF6-4CF2-67E1-A8444EF12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130B4-FD97-0C5C-115C-C676BD8DC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040E2-4696-FB48-73F4-64E704F5D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E8D98-F7F1-30C6-9AC3-CFE921951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095107"/>
      </p:ext>
    </p:extLst>
  </p:cSld>
  <p:clrMapOvr>
    <a:masterClrMapping/>
  </p:clrMapOvr>
  <p:hf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247ED5-697A-47BB-40D4-E65AAF134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9C1374-597D-0276-4B4B-56C61B951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FEDD3-7598-E010-C92C-C63DC5BC6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7AB6E-6DAE-BC79-4045-1D593C60C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E2E00-43D1-9D47-7936-279BD29C2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992948"/>
      </p:ext>
    </p:extLst>
  </p:cSld>
  <p:clrMapOvr>
    <a:masterClrMapping/>
  </p:clrMapOvr>
  <p:hf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6038"/>
            <a:ext cx="9144000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09600" y="1417641"/>
            <a:ext cx="10972800" cy="4846637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675284" y="6534150"/>
            <a:ext cx="24384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F4877-1C69-4EFE-BA45-6855E0BED5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78317" y="6537325"/>
            <a:ext cx="2438400" cy="274638"/>
          </a:xfrm>
        </p:spPr>
        <p:txBody>
          <a:bodyPr/>
          <a:lstStyle>
            <a:lvl1pPr>
              <a:defRPr b="1">
                <a:solidFill>
                  <a:srgbClr val="1A882F"/>
                </a:solidFill>
              </a:defRPr>
            </a:lvl1pPr>
          </a:lstStyle>
          <a:p>
            <a:pPr>
              <a:defRPr/>
            </a:pPr>
            <a:r>
              <a:rPr lang="en-US" sz="1200" b="0">
                <a:effectLst/>
              </a:rPr>
              <a:t>UNCLASSIFIED</a:t>
            </a:r>
            <a:endParaRPr lang="en-US" sz="12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00017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F9B5E-E0DD-77DA-4B56-98CBE12B4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33898E-0BE1-E342-D3A8-60C615A5D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282AF-52EB-B074-43E6-353C0818C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C655F-18A2-EC98-04EF-FD96B8B34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566E8-BDD8-39A1-BD24-F91FF7A7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88B6-F0FF-4C81-8E34-013616D1001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10" descr="S:\MARSOC HQ\G4\Branches\ENGRS\LOGOS\MARSOC LOGO- High res.bmp">
            <a:extLst>
              <a:ext uri="{FF2B5EF4-FFF2-40B4-BE49-F238E27FC236}">
                <a16:creationId xmlns:a16="http://schemas.microsoft.com/office/drawing/2014/main" id="{4A9B467F-B2E6-F52C-1DC1-3EA405A2F7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600" y="1828800"/>
            <a:ext cx="3454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6">
            <a:extLst>
              <a:ext uri="{FF2B5EF4-FFF2-40B4-BE49-F238E27FC236}">
                <a16:creationId xmlns:a16="http://schemas.microsoft.com/office/drawing/2014/main" id="{A49984A9-188E-B7F0-67C1-78C79B5CC0A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424584" y="71441"/>
            <a:ext cx="1665816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1674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tencil" pitchFamily="82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dirty="0">
                <a:effectLst/>
              </a:rPr>
              <a:t>Unclassified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E3225F-0DCD-5E24-1CD0-0EE0B5C3E1C1}"/>
              </a:ext>
            </a:extLst>
          </p:cNvPr>
          <p:cNvSpPr txBox="1"/>
          <p:nvPr userDrawn="1"/>
        </p:nvSpPr>
        <p:spPr>
          <a:xfrm>
            <a:off x="2716246" y="-93134"/>
            <a:ext cx="67505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i="0" dirty="0">
                <a:solidFill>
                  <a:schemeClr val="tx1"/>
                </a:solidFill>
                <a:effectLst/>
                <a:latin typeface="+mj-lt"/>
              </a:rPr>
              <a:t>Marine Forces</a:t>
            </a:r>
          </a:p>
          <a:p>
            <a:pPr algn="ctr"/>
            <a:r>
              <a:rPr lang="en-US" sz="3600" b="1" i="0" dirty="0">
                <a:solidFill>
                  <a:schemeClr val="tx1"/>
                </a:solidFill>
                <a:effectLst/>
                <a:latin typeface="+mj-lt"/>
              </a:rPr>
              <a:t>Special Operations Command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A7CBA67-63D1-2B6C-D737-6D3FAAF3B1C1}"/>
              </a:ext>
            </a:extLst>
          </p:cNvPr>
          <p:cNvCxnSpPr/>
          <p:nvPr userDrawn="1"/>
        </p:nvCxnSpPr>
        <p:spPr>
          <a:xfrm>
            <a:off x="0" y="1058448"/>
            <a:ext cx="12192000" cy="9144"/>
          </a:xfrm>
          <a:prstGeom prst="line">
            <a:avLst/>
          </a:prstGeom>
          <a:ln w="38100">
            <a:gradFill flip="none" rotWithShape="1">
              <a:gsLst>
                <a:gs pos="0">
                  <a:schemeClr val="tx1"/>
                </a:gs>
                <a:gs pos="45000">
                  <a:srgbClr val="FFC000"/>
                </a:gs>
                <a:gs pos="55000">
                  <a:srgbClr val="FFC000"/>
                </a:gs>
                <a:gs pos="100000">
                  <a:srgbClr val="C00000"/>
                </a:gs>
              </a:gsLst>
              <a:path path="circle">
                <a:fillToRect l="100000" t="100000"/>
              </a:path>
              <a:tileRect r="-100000" b="-100000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3034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CD703-BD32-D7AC-4ED9-8B292BBB0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9A255-363D-9159-B8CB-A18F9E29B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08276-8C3F-04DD-7D95-9E0877287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/>
              </a:rPr>
              <a:t>UNCLASSIFIED</a:t>
            </a:r>
            <a:endParaRPr lang="en-US" dirty="0">
              <a:effectLst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3C03F-300F-416E-F361-3516B85FE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AE788-0693-B26B-14A5-11DEAC805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1E53-367E-4E1A-974D-039DC0AE3D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55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78FEC8-BA36-4009-B2F5-CAAAA040004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491E53-367E-4E1A-974D-039DC0AE3D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77F40E0-B1E8-41DD-AEF5-EDC4CB73F3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34BDCFFC-B155-4281-80B2-31C1A9E90381}"/>
              </a:ext>
            </a:extLst>
          </p:cNvPr>
          <p:cNvSpPr txBox="1"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1" hangingPunct="1">
              <a:spcBef>
                <a:spcPct val="0"/>
              </a:spcBef>
              <a:defRPr sz="1200">
                <a:solidFill>
                  <a:srgbClr val="1674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tencil" pitchFamily="82" charset="0"/>
                <a:cs typeface="Arial" charset="0"/>
              </a:defRPr>
            </a:lvl1pPr>
          </a:lstStyle>
          <a:p>
            <a:pPr>
              <a:defRPr/>
            </a:pPr>
            <a:r>
              <a:rPr lang="en-US">
                <a:effectLst/>
              </a:rPr>
              <a:t>UNCLASSIFIED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26111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023D1-7254-2D45-442B-D110AA188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16F34-D7DE-E247-9F72-8BB23A3DC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C02AD-F63F-CCE4-F88F-DA79DAC9B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BF69D-FBF6-6727-B39E-F64E15971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2979D-CC74-8405-E5C6-9AC06916A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3805073"/>
      </p:ext>
    </p:extLst>
  </p:cSld>
  <p:clrMapOvr>
    <a:masterClrMapping/>
  </p:clrMapOvr>
  <p:hf hdr="0" ft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64C9-4472-2E34-5A79-53DABAC4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4FAAD-62E8-FCC8-DC9A-40BC1E902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46557-F54D-FD36-8DCF-C6DFE8229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94B71-CB36-7CF5-7036-1FD6C9910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874B1-F8FD-9F8C-78F0-099A6F387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4D038D-E173-7C9F-787A-2B809294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2782941"/>
      </p:ext>
    </p:extLst>
  </p:cSld>
  <p:clrMapOvr>
    <a:masterClrMapping/>
  </p:clrMapOvr>
  <p:hf hdr="0" ft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661E6-50E6-F852-DB66-53C27ABF0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B5560-16E5-4A6D-2FC1-FDF40BDEE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E14AF1-75E0-0E05-4158-4A35E2FBF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A3E2BE-BB81-358B-35E1-D0ADF8B34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5A82E2-F6E5-A67A-BC5A-1A481C3F02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483C22-DB30-853B-EC3F-C3AF0BF9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65DCC4-A591-3B6A-BD94-554D025E3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94404C-6549-0B35-6DEC-59DD86393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2899850"/>
      </p:ext>
    </p:extLst>
  </p:cSld>
  <p:clrMapOvr>
    <a:masterClrMapping/>
  </p:clrMapOvr>
  <p:hf hdr="0" ft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1EF6A-689E-027A-57F0-8B0EC108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BE8EDB-FD08-B92A-AE33-E63FC7118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E63882-F4CB-7DBD-F52A-6C05E580B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B9E71B-1336-96DD-2926-CFF38DC1F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0675541"/>
      </p:ext>
    </p:extLst>
  </p:cSld>
  <p:clrMapOvr>
    <a:masterClrMapping/>
  </p:clrMapOvr>
  <p:hf hdr="0" ft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9A2D78-BFD7-D5E9-E27C-8876A0F32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5659B9-8CA4-4027-F344-71355A77A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D2DF31-1752-9CE0-351E-730EBB68A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1742247"/>
      </p:ext>
    </p:extLst>
  </p:cSld>
  <p:clrMapOvr>
    <a:masterClrMapping/>
  </p:clrMapOvr>
  <p:hf hdr="0" ft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04E86-B551-1CE6-D7F5-83A953E55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4A608-0B02-21A2-8134-726A66791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98B607-5240-7290-9F62-F0C8A52C4E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9D7749-C42D-99E0-09DC-7EDB29D2F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DA8148-78B6-A6C2-083D-5E6ABD63D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BA2966-9A67-E517-11B7-EBBF71229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0286505"/>
      </p:ext>
    </p:extLst>
  </p:cSld>
  <p:clrMapOvr>
    <a:masterClrMapping/>
  </p:clrMapOvr>
  <p:hf hdr="0" ft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58B21-9025-EF96-B510-AE337D039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287C1C-07C7-66BA-2BE8-E4E490A536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7B02B7-F0B8-FA13-E403-3C998622F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FBA250-E275-2146-8247-19BB9213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AFDA0D-A61A-A521-6850-36167A17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D6B42-4698-3D8F-307C-2F6605199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417799"/>
      </p:ext>
    </p:extLst>
  </p:cSld>
  <p:clrMapOvr>
    <a:masterClrMapping/>
  </p:clrMapOvr>
  <p:hf hdr="0" ft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B90B3-B613-8B84-8DC3-DFE107860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006F7-5AF6-4CF2-67E1-A8444EF12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130B4-FD97-0C5C-115C-C676BD8DC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040E2-4696-FB48-73F4-64E704F5D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E8D98-F7F1-30C6-9AC3-CFE921951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15576504"/>
      </p:ext>
    </p:extLst>
  </p:cSld>
  <p:clrMapOvr>
    <a:masterClrMapping/>
  </p:clrMapOvr>
  <p:hf hdr="0" ft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247ED5-697A-47BB-40D4-E65AAF134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9C1374-597D-0276-4B4B-56C61B951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FEDD3-7598-E010-C92C-C63DC5BC6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7AB6E-6DAE-BC79-4045-1D593C60C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E2E00-43D1-9D47-7936-279BD29C2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1298827"/>
      </p:ext>
    </p:extLst>
  </p:cSld>
  <p:clrMapOvr>
    <a:masterClrMapping/>
  </p:clrMapOvr>
  <p:hf hdr="0" ftr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6038"/>
            <a:ext cx="9144000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09600" y="1417641"/>
            <a:ext cx="10972800" cy="4846637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675284" y="6534150"/>
            <a:ext cx="24384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F4877-1C69-4EFE-BA45-6855E0BED5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78317" y="6537325"/>
            <a:ext cx="2438400" cy="274638"/>
          </a:xfrm>
        </p:spPr>
        <p:txBody>
          <a:bodyPr/>
          <a:lstStyle>
            <a:lvl1pPr>
              <a:defRPr b="1">
                <a:solidFill>
                  <a:srgbClr val="1A882F"/>
                </a:solidFill>
              </a:defRPr>
            </a:lvl1pPr>
          </a:lstStyle>
          <a:p>
            <a:pPr>
              <a:defRPr/>
            </a:pPr>
            <a:r>
              <a:rPr lang="en-US" sz="1200" b="0">
                <a:effectLst/>
              </a:rPr>
              <a:t>UNCLASSIFIED</a:t>
            </a:r>
            <a:endParaRPr lang="en-US" sz="12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3304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S:\MARSOC HQ\G4\Branches\ENGRS\LOGOS\MARSOC LOGO- High res.bmp">
            <a:extLst>
              <a:ext uri="{FF2B5EF4-FFF2-40B4-BE49-F238E27FC236}">
                <a16:creationId xmlns:a16="http://schemas.microsoft.com/office/drawing/2014/main" id="{D80564FD-93AE-47C9-A15D-A47A778F4C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600" y="1828800"/>
            <a:ext cx="3454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>
            <a:extLst>
              <a:ext uri="{FF2B5EF4-FFF2-40B4-BE49-F238E27FC236}">
                <a16:creationId xmlns:a16="http://schemas.microsoft.com/office/drawing/2014/main" id="{BB3A67E6-8BDA-4B1E-90E9-332F73CB3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424584" y="71441"/>
            <a:ext cx="1665816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1674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tencil" pitchFamily="82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b="0" dirty="0">
                <a:effectLst/>
              </a:rPr>
              <a:t>CUI</a:t>
            </a:r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00" y="2287950"/>
            <a:ext cx="6908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80000" y="3429000"/>
            <a:ext cx="6908800" cy="1524000"/>
          </a:xfrm>
        </p:spPr>
        <p:txBody>
          <a:bodyPr anchor="ctr" anchorCtr="1"/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sz="28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56C253D3-5AD5-4DA1-A584-A11E8FBF4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cui</a:t>
            </a:r>
            <a:endParaRPr lang="en-US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66A0336B-F96A-4D7A-8F84-2C615745C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3933486E-C982-4739-9672-7BB334EB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988B6-F0FF-4C81-8E34-013616D1001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E933A0-0382-4EDA-A115-DAA074CEB69C}"/>
              </a:ext>
            </a:extLst>
          </p:cNvPr>
          <p:cNvSpPr txBox="1"/>
          <p:nvPr userDrawn="1"/>
        </p:nvSpPr>
        <p:spPr>
          <a:xfrm>
            <a:off x="2716246" y="-93134"/>
            <a:ext cx="67505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i="0" dirty="0">
                <a:solidFill>
                  <a:schemeClr val="tx1"/>
                </a:solidFill>
                <a:effectLst/>
                <a:latin typeface="+mj-lt"/>
              </a:rPr>
              <a:t>Marine Forces</a:t>
            </a:r>
          </a:p>
          <a:p>
            <a:pPr algn="ctr"/>
            <a:r>
              <a:rPr lang="en-US" sz="3600" b="1" i="0" dirty="0">
                <a:solidFill>
                  <a:schemeClr val="tx1"/>
                </a:solidFill>
                <a:effectLst/>
                <a:latin typeface="+mj-lt"/>
              </a:rPr>
              <a:t>Special Operations Command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DF7FB9C-BAE5-4067-823F-F09BF9F4D7AD}"/>
              </a:ext>
            </a:extLst>
          </p:cNvPr>
          <p:cNvCxnSpPr/>
          <p:nvPr userDrawn="1"/>
        </p:nvCxnSpPr>
        <p:spPr>
          <a:xfrm>
            <a:off x="0" y="1058448"/>
            <a:ext cx="12192000" cy="9144"/>
          </a:xfrm>
          <a:prstGeom prst="line">
            <a:avLst/>
          </a:prstGeom>
          <a:ln w="38100">
            <a:gradFill flip="none" rotWithShape="1">
              <a:gsLst>
                <a:gs pos="0">
                  <a:schemeClr val="tx1"/>
                </a:gs>
                <a:gs pos="45000">
                  <a:srgbClr val="FFC000"/>
                </a:gs>
                <a:gs pos="55000">
                  <a:srgbClr val="FFC000"/>
                </a:gs>
                <a:gs pos="100000">
                  <a:srgbClr val="C00000"/>
                </a:gs>
              </a:gsLst>
              <a:path path="circle">
                <a:fillToRect l="100000" t="100000"/>
              </a:path>
              <a:tileRect r="-100000" b="-100000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56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78FEC8-BA36-4009-B2F5-CAAAA040004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491E53-367E-4E1A-974D-039DC0AE3D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77F40E0-B1E8-41DD-AEF5-EDC4CB73F3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34BDCFFC-B155-4281-80B2-31C1A9E90381}"/>
              </a:ext>
            </a:extLst>
          </p:cNvPr>
          <p:cNvSpPr txBox="1"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1" hangingPunct="1">
              <a:spcBef>
                <a:spcPct val="0"/>
              </a:spcBef>
              <a:defRPr>
                <a:solidFill>
                  <a:srgbClr val="1674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tencil" pitchFamily="82" charset="0"/>
                <a:cs typeface="Arial" charset="0"/>
              </a:defRPr>
            </a:lvl1pPr>
          </a:lstStyle>
          <a:p>
            <a:pPr>
              <a:defRPr/>
            </a:pPr>
            <a:r>
              <a:rPr lang="en-US">
                <a:effectLst/>
              </a:rPr>
              <a:t>cui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82705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6038"/>
            <a:ext cx="9144000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09600" y="1417641"/>
            <a:ext cx="10972800" cy="4846637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675284" y="6534150"/>
            <a:ext cx="24384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F4877-1C69-4EFE-BA45-6855E0BED5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78317" y="6537325"/>
            <a:ext cx="2438400" cy="274638"/>
          </a:xfrm>
        </p:spPr>
        <p:txBody>
          <a:bodyPr/>
          <a:lstStyle>
            <a:lvl1pPr>
              <a:defRPr b="1">
                <a:solidFill>
                  <a:srgbClr val="1A882F"/>
                </a:solidFill>
              </a:defRPr>
            </a:lvl1pPr>
          </a:lstStyle>
          <a:p>
            <a:pPr>
              <a:defRPr/>
            </a:pPr>
            <a:r>
              <a:rPr lang="en-US" b="0"/>
              <a:t>cui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2721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F9B5E-E0DD-77DA-4B56-98CBE12B4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33898E-0BE1-E342-D3A8-60C615A5D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282AF-52EB-B074-43E6-353C0818C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C655F-18A2-EC98-04EF-FD96B8B34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566E8-BDD8-39A1-BD24-F91FF7A7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88B6-F0FF-4C81-8E34-013616D1001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10" descr="S:\MARSOC HQ\G4\Branches\ENGRS\LOGOS\MARSOC LOGO- High res.bmp">
            <a:extLst>
              <a:ext uri="{FF2B5EF4-FFF2-40B4-BE49-F238E27FC236}">
                <a16:creationId xmlns:a16="http://schemas.microsoft.com/office/drawing/2014/main" id="{1447C848-50C4-4A7F-E5C7-C307F1DA07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600" y="1828800"/>
            <a:ext cx="3454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6">
            <a:extLst>
              <a:ext uri="{FF2B5EF4-FFF2-40B4-BE49-F238E27FC236}">
                <a16:creationId xmlns:a16="http://schemas.microsoft.com/office/drawing/2014/main" id="{92FD878C-EEBC-BBB5-1B3F-F4E8D569D6A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424584" y="71441"/>
            <a:ext cx="1665816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1674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tencil" pitchFamily="82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dirty="0">
                <a:effectLst/>
              </a:rPr>
              <a:t>Unclassified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E0B19A-3118-C004-80A1-2823EE622298}"/>
              </a:ext>
            </a:extLst>
          </p:cNvPr>
          <p:cNvSpPr txBox="1"/>
          <p:nvPr userDrawn="1"/>
        </p:nvSpPr>
        <p:spPr>
          <a:xfrm>
            <a:off x="2716246" y="-93134"/>
            <a:ext cx="67505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i="0" dirty="0">
                <a:solidFill>
                  <a:schemeClr val="tx1"/>
                </a:solidFill>
                <a:effectLst/>
                <a:latin typeface="+mj-lt"/>
              </a:rPr>
              <a:t>Marine Forces</a:t>
            </a:r>
          </a:p>
          <a:p>
            <a:pPr algn="ctr"/>
            <a:r>
              <a:rPr lang="en-US" sz="3600" b="1" i="0" dirty="0">
                <a:solidFill>
                  <a:schemeClr val="tx1"/>
                </a:solidFill>
                <a:effectLst/>
                <a:latin typeface="+mj-lt"/>
              </a:rPr>
              <a:t>Special Operations Command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3EBC22A-3232-2FE3-61F8-9AE2EB0DB8BD}"/>
              </a:ext>
            </a:extLst>
          </p:cNvPr>
          <p:cNvCxnSpPr/>
          <p:nvPr userDrawn="1"/>
        </p:nvCxnSpPr>
        <p:spPr>
          <a:xfrm>
            <a:off x="0" y="1058448"/>
            <a:ext cx="12192000" cy="9144"/>
          </a:xfrm>
          <a:prstGeom prst="line">
            <a:avLst/>
          </a:prstGeom>
          <a:ln w="38100">
            <a:gradFill flip="none" rotWithShape="1">
              <a:gsLst>
                <a:gs pos="0">
                  <a:schemeClr val="tx1"/>
                </a:gs>
                <a:gs pos="45000">
                  <a:srgbClr val="FFC000"/>
                </a:gs>
                <a:gs pos="55000">
                  <a:srgbClr val="FFC000"/>
                </a:gs>
                <a:gs pos="100000">
                  <a:srgbClr val="C00000"/>
                </a:gs>
              </a:gsLst>
              <a:path path="circle">
                <a:fillToRect l="100000" t="100000"/>
              </a:path>
              <a:tileRect r="-100000" b="-100000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12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CD703-BD32-D7AC-4ED9-8B292BBB0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9A255-363D-9159-B8CB-A18F9E29B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08276-8C3F-04DD-7D95-9E0877287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/>
              </a:rPr>
              <a:t>UNCLASSIFIED</a:t>
            </a:r>
            <a:endParaRPr lang="en-US" dirty="0">
              <a:effectLst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3C03F-300F-416E-F361-3516B85FE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AE788-0693-B26B-14A5-11DEAC805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1E53-367E-4E1A-974D-039DC0AE3D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46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023D1-7254-2D45-442B-D110AA188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16F34-D7DE-E247-9F72-8BB23A3DC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C02AD-F63F-CCE4-F88F-DA79DAC9B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BF69D-FBF6-6727-B39E-F64E15971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2979D-CC74-8405-E5C6-9AC06916A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4034929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64C9-4472-2E34-5A79-53DABAC4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4FAAD-62E8-FCC8-DC9A-40BC1E902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46557-F54D-FD36-8DCF-C6DFE8229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94B71-CB36-7CF5-7036-1FD6C9910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874B1-F8FD-9F8C-78F0-099A6F387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4D038D-E173-7C9F-787A-2B809294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5289048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06FDE63-19BE-4A42-8E25-A8E0261C05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46038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FC9DF65-AFFD-4118-9AFA-2E7F2EEB9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79516"/>
            <a:ext cx="10972800" cy="484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856CBD2A-F616-4258-988B-81409A1280E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54117" y="6507166"/>
            <a:ext cx="2438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defRPr>
            </a:lvl1pPr>
          </a:lstStyle>
          <a:p>
            <a:fld id="{492E09C5-474C-4951-8679-1B750B7E998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630" name="Text Box 6">
            <a:extLst>
              <a:ext uri="{FF2B5EF4-FFF2-40B4-BE49-F238E27FC236}">
                <a16:creationId xmlns:a16="http://schemas.microsoft.com/office/drawing/2014/main" id="{901EFF4B-0450-4502-BCF0-DA2D4C18B1E9}"/>
              </a:ext>
            </a:extLst>
          </p:cNvPr>
          <p:cNvSpPr txBox="1">
            <a:spLocks noGrp="1" noChangeArrowheads="1"/>
          </p:cNvSpPr>
          <p:nvPr>
            <p:ph type="dt" sz="half" idx="2"/>
          </p:nvPr>
        </p:nvSpPr>
        <p:spPr bwMode="auto">
          <a:xfrm>
            <a:off x="97367" y="6507166"/>
            <a:ext cx="2438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solidFill>
                  <a:srgbClr val="167428"/>
                </a:solidFill>
                <a:effectLst/>
                <a:latin typeface="Stencil" pitchFamily="82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06546AD8-06DA-48E5-B07C-EE8D7341BAB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99225"/>
            <a:ext cx="3860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 b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1" name="Picture 9">
            <a:extLst>
              <a:ext uri="{FF2B5EF4-FFF2-40B4-BE49-F238E27FC236}">
                <a16:creationId xmlns:a16="http://schemas.microsoft.com/office/drawing/2014/main" id="{E9290F9E-A0C6-494B-B6C0-4109EDEBDECF}"/>
              </a:ext>
            </a:extLst>
          </p:cNvPr>
          <p:cNvPicPr preferRelativeResize="0">
            <a:picLocks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9" y="46039"/>
            <a:ext cx="1168401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8E14E5-3833-4145-8EEA-A5C9734D712E}"/>
              </a:ext>
            </a:extLst>
          </p:cNvPr>
          <p:cNvCxnSpPr/>
          <p:nvPr userDrawn="1"/>
        </p:nvCxnSpPr>
        <p:spPr>
          <a:xfrm>
            <a:off x="0" y="1058448"/>
            <a:ext cx="12192000" cy="9144"/>
          </a:xfrm>
          <a:prstGeom prst="line">
            <a:avLst/>
          </a:prstGeom>
          <a:ln w="38100">
            <a:gradFill flip="none" rotWithShape="1">
              <a:gsLst>
                <a:gs pos="0">
                  <a:schemeClr val="tx1"/>
                </a:gs>
                <a:gs pos="45000">
                  <a:srgbClr val="FFC000"/>
                </a:gs>
                <a:gs pos="55000">
                  <a:srgbClr val="FFC000"/>
                </a:gs>
                <a:gs pos="100000">
                  <a:srgbClr val="C00000"/>
                </a:gs>
              </a:gsLst>
              <a:path path="circle">
                <a:fillToRect l="100000" t="100000"/>
              </a:path>
              <a:tileRect r="-100000" b="-100000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3" name="Picture 10">
            <a:extLst>
              <a:ext uri="{FF2B5EF4-FFF2-40B4-BE49-F238E27FC236}">
                <a16:creationId xmlns:a16="http://schemas.microsoft.com/office/drawing/2014/main" id="{74E3CD67-51A5-4AD5-8A9D-078EE27764B7}"/>
              </a:ext>
            </a:extLst>
          </p:cNvPr>
          <p:cNvPicPr preferRelativeResize="0">
            <a:picLocks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8525" y="46039"/>
            <a:ext cx="1082675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6">
            <a:extLst>
              <a:ext uri="{FF2B5EF4-FFF2-40B4-BE49-F238E27FC236}">
                <a16:creationId xmlns:a16="http://schemas.microsoft.com/office/drawing/2014/main" id="{A37BA1E8-0C0C-43E2-AAEC-45181239025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07501" y="76197"/>
            <a:ext cx="1665816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1674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tencil" pitchFamily="82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dirty="0">
                <a:effectLst/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422204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2000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2000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2000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2000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2000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2000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2000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2000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2000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06FDE63-19BE-4A42-8E25-A8E0261C05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46038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FC9DF65-AFFD-4118-9AFA-2E7F2EEB9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79516"/>
            <a:ext cx="10972800" cy="484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856CBD2A-F616-4258-988B-81409A1280E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54117" y="6507166"/>
            <a:ext cx="2438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defRPr>
            </a:lvl1pPr>
          </a:lstStyle>
          <a:p>
            <a:fld id="{492E09C5-474C-4951-8679-1B750B7E998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630" name="Text Box 6">
            <a:extLst>
              <a:ext uri="{FF2B5EF4-FFF2-40B4-BE49-F238E27FC236}">
                <a16:creationId xmlns:a16="http://schemas.microsoft.com/office/drawing/2014/main" id="{901EFF4B-0450-4502-BCF0-DA2D4C18B1E9}"/>
              </a:ext>
            </a:extLst>
          </p:cNvPr>
          <p:cNvSpPr txBox="1">
            <a:spLocks noGrp="1" noChangeArrowheads="1"/>
          </p:cNvSpPr>
          <p:nvPr>
            <p:ph type="dt" sz="half" idx="2"/>
          </p:nvPr>
        </p:nvSpPr>
        <p:spPr bwMode="auto">
          <a:xfrm>
            <a:off x="97367" y="6507166"/>
            <a:ext cx="2438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solidFill>
                  <a:srgbClr val="167428"/>
                </a:solidFill>
                <a:effectLst/>
                <a:latin typeface="Stencil" pitchFamily="82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cui</a:t>
            </a:r>
            <a:endParaRPr lang="en-US" dirty="0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06546AD8-06DA-48E5-B07C-EE8D7341BAB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99225"/>
            <a:ext cx="3860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 b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1" name="Picture 9">
            <a:extLst>
              <a:ext uri="{FF2B5EF4-FFF2-40B4-BE49-F238E27FC236}">
                <a16:creationId xmlns:a16="http://schemas.microsoft.com/office/drawing/2014/main" id="{E9290F9E-A0C6-494B-B6C0-4109EDEBDECF}"/>
              </a:ext>
            </a:extLst>
          </p:cNvPr>
          <p:cNvPicPr preferRelativeResize="0">
            <a:picLocks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46038"/>
            <a:ext cx="1158876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8E14E5-3833-4145-8EEA-A5C9734D712E}"/>
              </a:ext>
            </a:extLst>
          </p:cNvPr>
          <p:cNvCxnSpPr/>
          <p:nvPr userDrawn="1"/>
        </p:nvCxnSpPr>
        <p:spPr>
          <a:xfrm>
            <a:off x="0" y="1058448"/>
            <a:ext cx="12192000" cy="9144"/>
          </a:xfrm>
          <a:prstGeom prst="line">
            <a:avLst/>
          </a:prstGeom>
          <a:ln w="38100">
            <a:gradFill flip="none" rotWithShape="1">
              <a:gsLst>
                <a:gs pos="0">
                  <a:schemeClr val="tx1"/>
                </a:gs>
                <a:gs pos="45000">
                  <a:srgbClr val="FFC000"/>
                </a:gs>
                <a:gs pos="55000">
                  <a:srgbClr val="FFC000"/>
                </a:gs>
                <a:gs pos="100000">
                  <a:srgbClr val="C00000"/>
                </a:gs>
              </a:gsLst>
              <a:path path="circle">
                <a:fillToRect l="100000" t="100000"/>
              </a:path>
              <a:tileRect r="-100000" b="-100000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3" name="Picture 10">
            <a:extLst>
              <a:ext uri="{FF2B5EF4-FFF2-40B4-BE49-F238E27FC236}">
                <a16:creationId xmlns:a16="http://schemas.microsoft.com/office/drawing/2014/main" id="{74E3CD67-51A5-4AD5-8A9D-078EE27764B7}"/>
              </a:ext>
            </a:extLst>
          </p:cNvPr>
          <p:cNvPicPr preferRelativeResize="0">
            <a:picLocks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8525" y="46041"/>
            <a:ext cx="1082942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6">
            <a:extLst>
              <a:ext uri="{FF2B5EF4-FFF2-40B4-BE49-F238E27FC236}">
                <a16:creationId xmlns:a16="http://schemas.microsoft.com/office/drawing/2014/main" id="{A37BA1E8-0C0C-43E2-AAEC-45181239025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07501" y="76197"/>
            <a:ext cx="1665816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1674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tencil" pitchFamily="82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b="0" dirty="0">
                <a:effectLst/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388831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/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2000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2000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2000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2000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2000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2000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2000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2000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2000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59645C-4FC7-1767-3193-63353B377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CF56A8-CDCD-AD14-8EAA-DECDB259F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20CED-4D01-0A64-3B48-929F19BF3F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EA832-00DC-016E-E317-EA195E8185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6588C-07FE-C850-22FF-A1C22E8A7F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9">
            <a:extLst>
              <a:ext uri="{FF2B5EF4-FFF2-40B4-BE49-F238E27FC236}">
                <a16:creationId xmlns:a16="http://schemas.microsoft.com/office/drawing/2014/main" id="{208A8A1B-261A-CC01-AF5F-CAEEFBFE4115}"/>
              </a:ext>
            </a:extLst>
          </p:cNvPr>
          <p:cNvPicPr preferRelativeResize="0"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9" y="26989"/>
            <a:ext cx="1168401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2EB10D1-6022-CE4B-AFC1-63B53E1EB609}"/>
              </a:ext>
            </a:extLst>
          </p:cNvPr>
          <p:cNvCxnSpPr/>
          <p:nvPr userDrawn="1"/>
        </p:nvCxnSpPr>
        <p:spPr>
          <a:xfrm>
            <a:off x="0" y="1058448"/>
            <a:ext cx="12192000" cy="9144"/>
          </a:xfrm>
          <a:prstGeom prst="line">
            <a:avLst/>
          </a:prstGeom>
          <a:ln w="38100">
            <a:gradFill flip="none" rotWithShape="1">
              <a:gsLst>
                <a:gs pos="0">
                  <a:schemeClr val="tx1"/>
                </a:gs>
                <a:gs pos="45000">
                  <a:srgbClr val="FFC000"/>
                </a:gs>
                <a:gs pos="55000">
                  <a:srgbClr val="FFC000"/>
                </a:gs>
                <a:gs pos="100000">
                  <a:srgbClr val="C00000"/>
                </a:gs>
              </a:gsLst>
              <a:path path="circle">
                <a:fillToRect l="100000" t="100000"/>
              </a:path>
              <a:tileRect r="-100000" b="-100000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0">
            <a:extLst>
              <a:ext uri="{FF2B5EF4-FFF2-40B4-BE49-F238E27FC236}">
                <a16:creationId xmlns:a16="http://schemas.microsoft.com/office/drawing/2014/main" id="{39559FD6-763F-E142-5E6D-623A99ADD0E6}"/>
              </a:ext>
            </a:extLst>
          </p:cNvPr>
          <p:cNvPicPr preferRelativeResize="0">
            <a:picLocks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799" y="46039"/>
            <a:ext cx="1168401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6">
            <a:extLst>
              <a:ext uri="{FF2B5EF4-FFF2-40B4-BE49-F238E27FC236}">
                <a16:creationId xmlns:a16="http://schemas.microsoft.com/office/drawing/2014/main" id="{0CB06F4C-F733-ACBA-DB8A-51E62F2CBAD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07501" y="76197"/>
            <a:ext cx="1665816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1674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tencil" pitchFamily="82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dirty="0">
                <a:effectLst/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221821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59645C-4FC7-1767-3193-63353B377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CF56A8-CDCD-AD14-8EAA-DECDB259F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20CED-4D01-0A64-3B48-929F19BF3F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UNCLASSIFIED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EA832-00DC-016E-E317-EA195E8185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6588C-07FE-C850-22FF-A1C22E8A7F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E09C5-474C-4951-8679-1B750B7E998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7" name="Picture 9">
            <a:extLst>
              <a:ext uri="{FF2B5EF4-FFF2-40B4-BE49-F238E27FC236}">
                <a16:creationId xmlns:a16="http://schemas.microsoft.com/office/drawing/2014/main" id="{90110972-6C5E-263D-B375-7D74F742D5DC}"/>
              </a:ext>
            </a:extLst>
          </p:cNvPr>
          <p:cNvPicPr preferRelativeResize="0">
            <a:picLocks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9" y="26989"/>
            <a:ext cx="1168401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0CF3581-D55A-9F7E-4A05-26AEB0814600}"/>
              </a:ext>
            </a:extLst>
          </p:cNvPr>
          <p:cNvCxnSpPr/>
          <p:nvPr userDrawn="1"/>
        </p:nvCxnSpPr>
        <p:spPr>
          <a:xfrm>
            <a:off x="0" y="1058448"/>
            <a:ext cx="12192000" cy="9144"/>
          </a:xfrm>
          <a:prstGeom prst="line">
            <a:avLst/>
          </a:prstGeom>
          <a:ln w="38100">
            <a:gradFill flip="none" rotWithShape="1">
              <a:gsLst>
                <a:gs pos="0">
                  <a:schemeClr val="tx1"/>
                </a:gs>
                <a:gs pos="45000">
                  <a:srgbClr val="FFC000"/>
                </a:gs>
                <a:gs pos="55000">
                  <a:srgbClr val="FFC000"/>
                </a:gs>
                <a:gs pos="100000">
                  <a:srgbClr val="C00000"/>
                </a:gs>
              </a:gsLst>
              <a:path path="circle">
                <a:fillToRect l="100000" t="100000"/>
              </a:path>
              <a:tileRect r="-100000" b="-100000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0">
            <a:extLst>
              <a:ext uri="{FF2B5EF4-FFF2-40B4-BE49-F238E27FC236}">
                <a16:creationId xmlns:a16="http://schemas.microsoft.com/office/drawing/2014/main" id="{C3A24BA2-4A37-ED8E-3AA8-8CB9E0E3A902}"/>
              </a:ext>
            </a:extLst>
          </p:cNvPr>
          <p:cNvPicPr preferRelativeResize="0">
            <a:picLocks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799" y="46039"/>
            <a:ext cx="1168401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6">
            <a:extLst>
              <a:ext uri="{FF2B5EF4-FFF2-40B4-BE49-F238E27FC236}">
                <a16:creationId xmlns:a16="http://schemas.microsoft.com/office/drawing/2014/main" id="{81E3B726-2753-0D45-3D9F-9153C6BD5DF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07501" y="76197"/>
            <a:ext cx="1665816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16742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tencil" pitchFamily="82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dirty="0">
                <a:effectLst/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138840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A931C67-DD4E-4CBC-87DA-CC4A16868E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G-4 / Contracting </a:t>
            </a:r>
          </a:p>
        </p:txBody>
      </p:sp>
      <p:sp>
        <p:nvSpPr>
          <p:cNvPr id="8" name="Subtitle 6">
            <a:extLst>
              <a:ext uri="{FF2B5EF4-FFF2-40B4-BE49-F238E27FC236}">
                <a16:creationId xmlns:a16="http://schemas.microsoft.com/office/drawing/2014/main" id="{605AAD5D-A20D-4FC2-A0F8-E772EBC01A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Aft>
                <a:spcPts val="300"/>
              </a:spcAft>
            </a:pPr>
            <a:r>
              <a:rPr lang="en-US" b="1" dirty="0">
                <a:effectLst/>
              </a:rPr>
              <a:t>Prepared for:</a:t>
            </a:r>
          </a:p>
          <a:p>
            <a:pPr>
              <a:spcAft>
                <a:spcPts val="300"/>
              </a:spcAft>
            </a:pPr>
            <a:r>
              <a:rPr lang="en-US" dirty="0">
                <a:effectLst/>
              </a:rPr>
              <a:t>Small Business Outreach</a:t>
            </a:r>
            <a:endParaRPr lang="en-US" b="1" dirty="0">
              <a:effectLst/>
            </a:endParaRPr>
          </a:p>
          <a:p>
            <a:pPr>
              <a:spcAft>
                <a:spcPts val="300"/>
              </a:spcAft>
            </a:pPr>
            <a:r>
              <a:rPr lang="en-US" dirty="0">
                <a:effectLst/>
              </a:rPr>
              <a:t>31</a:t>
            </a:r>
            <a:r>
              <a:rPr lang="en-US" b="1" dirty="0">
                <a:effectLst/>
              </a:rPr>
              <a:t> Jul 25</a:t>
            </a:r>
            <a:endParaRPr lang="en-US" b="1" dirty="0">
              <a:effectLst/>
              <a:cs typeface="Arial"/>
            </a:endParaRPr>
          </a:p>
        </p:txBody>
      </p:sp>
      <p:sp>
        <p:nvSpPr>
          <p:cNvPr id="4098" name="Slide Number Placeholder 3">
            <a:extLst>
              <a:ext uri="{FF2B5EF4-FFF2-40B4-BE49-F238E27FC236}">
                <a16:creationId xmlns:a16="http://schemas.microsoft.com/office/drawing/2014/main" id="{1509577B-615D-4447-9836-18EBDBE9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spcAft>
                <a:spcPct val="20000"/>
              </a:spcAft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32" indent="-285744">
              <a:spcBef>
                <a:spcPct val="20000"/>
              </a:spcBef>
              <a:spcAft>
                <a:spcPct val="20000"/>
              </a:spcAft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71" indent="-228594">
              <a:spcBef>
                <a:spcPct val="20000"/>
              </a:spcBef>
              <a:spcAft>
                <a:spcPct val="20000"/>
              </a:spcAft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60" indent="-228594">
              <a:spcBef>
                <a:spcPct val="2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349" indent="-228594"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10768B26-7007-4CFC-BE95-EA2EBBDD2CC7}" type="slidenum">
              <a:rPr lang="en-US" altLang="en-US" sz="12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</a:t>
            </a:fld>
            <a:endParaRPr lang="en-US" altLang="en-US" sz="1200" dirty="0">
              <a:solidFill>
                <a:srgbClr val="0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A41460-FFE2-453C-AED4-CEEBAE2D07F7}"/>
              </a:ext>
            </a:extLst>
          </p:cNvPr>
          <p:cNvSpPr txBox="1"/>
          <p:nvPr/>
        </p:nvSpPr>
        <p:spPr>
          <a:xfrm>
            <a:off x="2438400" y="5715002"/>
            <a:ext cx="7162800" cy="684803"/>
          </a:xfrm>
          <a:prstGeom prst="rect">
            <a:avLst/>
          </a:prstGeom>
          <a:solidFill>
            <a:srgbClr val="C00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en-US" b="1" dirty="0">
                <a:solidFill>
                  <a:srgbClr val="FFC000"/>
                </a:solidFill>
                <a:latin typeface="Arial"/>
                <a:cs typeface="Times New Roman" panose="02020603050405020304" pitchFamily="18" charset="0"/>
              </a:rPr>
              <a:t>Maj Justin Moore, MARFORSOC Chief of Contracts; 440-0719</a:t>
            </a:r>
          </a:p>
          <a:p>
            <a:pPr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lang="en-US" b="1" dirty="0">
                <a:solidFill>
                  <a:srgbClr val="FFC000"/>
                </a:solidFill>
                <a:latin typeface="Arial"/>
                <a:cs typeface="Times New Roman" panose="02020603050405020304" pitchFamily="18" charset="0"/>
              </a:rPr>
              <a:t>Mr. Samuel Williams, Deputy Chief of Contracts; 440-0773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748058-C4A5-4CCD-8A62-B9D8E2FB3217}"/>
              </a:ext>
            </a:extLst>
          </p:cNvPr>
          <p:cNvSpPr txBox="1"/>
          <p:nvPr/>
        </p:nvSpPr>
        <p:spPr>
          <a:xfrm>
            <a:off x="4517701" y="5114731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Overall classification:  </a:t>
            </a:r>
            <a:r>
              <a:rPr lang="en-US" b="1" dirty="0">
                <a:solidFill>
                  <a:srgbClr val="007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CUI</a:t>
            </a:r>
            <a:endParaRPr lang="en-US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Chart 50">
            <a:extLst>
              <a:ext uri="{FF2B5EF4-FFF2-40B4-BE49-F238E27FC236}">
                <a16:creationId xmlns:a16="http://schemas.microsoft.com/office/drawing/2014/main" id="{A82EA5D4-93AE-E1E1-D05D-3E79E621FD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0487047"/>
              </p:ext>
            </p:extLst>
          </p:nvPr>
        </p:nvGraphicFramePr>
        <p:xfrm>
          <a:off x="2512236" y="915713"/>
          <a:ext cx="3525520" cy="4452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831" name="Slide Number Placeholder 11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914377">
              <a:defRPr/>
            </a:pPr>
            <a:fld id="{EDA12F02-E4CD-4FF6-A415-306172A845F8}" type="slidenum">
              <a:rPr lang="en-US" sz="1200">
                <a:effectLst/>
                <a:latin typeface="Arial" panose="020B0604020202020204" pitchFamily="34" charset="0"/>
              </a:rPr>
              <a:pPr defTabSz="914377">
                <a:defRPr/>
              </a:pPr>
              <a:t>2</a:t>
            </a:fld>
            <a:endParaRPr lang="en-US" sz="1200" dirty="0">
              <a:effectLst/>
              <a:latin typeface="Arial" panose="020B0604020202020204" pitchFamily="34" charset="0"/>
            </a:endParaRPr>
          </a:p>
        </p:txBody>
      </p:sp>
      <p:sp>
        <p:nvSpPr>
          <p:cNvPr id="44" name="Date Placeholder 43">
            <a:extLst>
              <a:ext uri="{FF2B5EF4-FFF2-40B4-BE49-F238E27FC236}">
                <a16:creationId xmlns:a16="http://schemas.microsoft.com/office/drawing/2014/main" id="{4076DB58-4D69-1C9A-13D7-8C17949E814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b="0" dirty="0">
                <a:latin typeface="Stencil" panose="040409050D0802020404" pitchFamily="82" charset="0"/>
              </a:rPr>
              <a:t>CUI</a:t>
            </a:r>
          </a:p>
        </p:txBody>
      </p:sp>
      <p:sp>
        <p:nvSpPr>
          <p:cNvPr id="115" name="Text Box 4"/>
          <p:cNvSpPr txBox="1">
            <a:spLocks noChangeArrowheads="1"/>
          </p:cNvSpPr>
          <p:nvPr/>
        </p:nvSpPr>
        <p:spPr bwMode="auto">
          <a:xfrm>
            <a:off x="8683697" y="1281907"/>
            <a:ext cx="2494113" cy="127111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defTabSz="914377" eaLnBrk="0" fontAlgn="base" hangingPunct="0">
              <a:spcAft>
                <a:spcPts val="600"/>
              </a:spcAft>
              <a:defRPr/>
            </a:pPr>
            <a:r>
              <a:rPr lang="en-US" sz="1400" b="1" u="sng" dirty="0">
                <a:solidFill>
                  <a:srgbClr val="000000"/>
                </a:solidFill>
              </a:rPr>
              <a:t>Primary Customers</a:t>
            </a:r>
            <a:endParaRPr lang="en-US" sz="1400" b="1" dirty="0">
              <a:solidFill>
                <a:srgbClr val="000000"/>
              </a:solidFill>
            </a:endParaRPr>
          </a:p>
          <a:p>
            <a:pPr marL="168270" indent="-168270" defTabSz="914377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sz="1200" dirty="0">
                <a:solidFill>
                  <a:srgbClr val="000000"/>
                </a:solidFill>
              </a:rPr>
              <a:t>Marine Raider Regiment</a:t>
            </a:r>
          </a:p>
          <a:p>
            <a:pPr marL="168270" indent="-168270" defTabSz="914377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sz="1200" dirty="0">
                <a:solidFill>
                  <a:srgbClr val="000000"/>
                </a:solidFill>
              </a:rPr>
              <a:t>Marine Raider Support Group</a:t>
            </a:r>
          </a:p>
          <a:p>
            <a:pPr marL="168270" indent="-168270" defTabSz="914377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sz="1200" dirty="0">
                <a:solidFill>
                  <a:srgbClr val="000000"/>
                </a:solidFill>
              </a:rPr>
              <a:t>Marine Raider Training Center</a:t>
            </a:r>
          </a:p>
          <a:p>
            <a:pPr marL="168270" indent="-168270" defTabSz="914377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sz="1200" dirty="0">
                <a:solidFill>
                  <a:srgbClr val="000000"/>
                </a:solidFill>
              </a:rPr>
              <a:t>Headquarters-Special Staff</a:t>
            </a:r>
          </a:p>
        </p:txBody>
      </p:sp>
      <p:sp>
        <p:nvSpPr>
          <p:cNvPr id="116" name="Text Box 5"/>
          <p:cNvSpPr txBox="1">
            <a:spLocks noChangeArrowheads="1"/>
          </p:cNvSpPr>
          <p:nvPr/>
        </p:nvSpPr>
        <p:spPr bwMode="auto">
          <a:xfrm>
            <a:off x="8506655" y="2837242"/>
            <a:ext cx="3027130" cy="235449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defTabSz="914377" eaLnBrk="0" hangingPunct="0">
              <a:spcBef>
                <a:spcPct val="50000"/>
              </a:spcBef>
              <a:spcAft>
                <a:spcPts val="600"/>
              </a:spcAft>
              <a:defRPr/>
            </a:pPr>
            <a:r>
              <a:rPr lang="en-US" sz="1400" b="1" u="sng" kern="0" dirty="0">
                <a:solidFill>
                  <a:srgbClr val="000000"/>
                </a:solidFill>
              </a:rPr>
              <a:t>Programs</a:t>
            </a:r>
            <a:endParaRPr lang="en-US" sz="1400" b="1" kern="0" dirty="0">
              <a:solidFill>
                <a:srgbClr val="000000"/>
              </a:solidFill>
            </a:endParaRPr>
          </a:p>
          <a:p>
            <a:pPr marL="174621" indent="-174621" defTabSz="914377" eaLnBrk="0" hangingPunct="0">
              <a:spcAft>
                <a:spcPts val="300"/>
              </a:spcAft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Non-Deployed Support</a:t>
            </a:r>
          </a:p>
          <a:p>
            <a:pPr marL="174621" indent="-174621" defTabSz="914377" eaLnBrk="0" hangingPunct="0">
              <a:spcAft>
                <a:spcPts val="300"/>
              </a:spcAft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MRR/MRSG Pre-Deployment Training</a:t>
            </a:r>
          </a:p>
          <a:p>
            <a:pPr marL="174621" indent="-174621" defTabSz="914377" eaLnBrk="0" hangingPunct="0">
              <a:spcAft>
                <a:spcPts val="300"/>
              </a:spcAft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Individual Training Certification</a:t>
            </a:r>
          </a:p>
          <a:p>
            <a:pPr marL="174621" indent="-174621" defTabSz="914377" eaLnBrk="0" hangingPunct="0">
              <a:spcAft>
                <a:spcPts val="300"/>
              </a:spcAft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sz="1200" kern="0" dirty="0" err="1">
                <a:solidFill>
                  <a:srgbClr val="000000"/>
                </a:solidFill>
              </a:rPr>
              <a:t>IntelSpt</a:t>
            </a:r>
            <a:r>
              <a:rPr lang="en-US" sz="1200" kern="0" dirty="0">
                <a:solidFill>
                  <a:srgbClr val="000000"/>
                </a:solidFill>
              </a:rPr>
              <a:t> (SIGINT/GEOINT/CI/HUMINT)</a:t>
            </a:r>
          </a:p>
          <a:p>
            <a:pPr marL="174621" indent="-174621" defTabSz="914377" eaLnBrk="0" hangingPunct="0">
              <a:spcAft>
                <a:spcPts val="300"/>
              </a:spcAft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Aviation Support (ISR, PARAOPS)</a:t>
            </a:r>
          </a:p>
          <a:p>
            <a:pPr marL="174621" indent="-174621" defTabSz="914377" eaLnBrk="0" hangingPunct="0">
              <a:spcAft>
                <a:spcPts val="300"/>
              </a:spcAft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Recruiting and Advertising</a:t>
            </a:r>
          </a:p>
          <a:p>
            <a:pPr marL="174621" indent="-174621" defTabSz="914377" eaLnBrk="0" hangingPunct="0">
              <a:spcAft>
                <a:spcPts val="300"/>
              </a:spcAft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Assessment and Selection</a:t>
            </a:r>
          </a:p>
          <a:p>
            <a:pPr marL="174621" indent="-174621" defTabSz="914377" eaLnBrk="0" hangingPunct="0">
              <a:spcAft>
                <a:spcPts val="300"/>
              </a:spcAft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Explosives Ordnance Training</a:t>
            </a:r>
          </a:p>
          <a:p>
            <a:pPr marL="174621" indent="-174621" defTabSz="914377" eaLnBrk="0" hangingPunct="0">
              <a:spcAft>
                <a:spcPts val="300"/>
              </a:spcAft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RAVEN URX Certification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2221661" y="-30161"/>
            <a:ext cx="7800881" cy="113877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defPPr>
              <a:defRPr lang="en-US"/>
            </a:defPPr>
            <a:lvl1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200" b="1">
                <a:solidFill>
                  <a:srgbClr val="FFC000"/>
                </a:solidFill>
                <a:effectLst/>
                <a:latin typeface="Calibri" panose="020F0502020204030204"/>
              </a:defRPr>
            </a:lvl1pPr>
          </a:lstStyle>
          <a:p>
            <a:pPr defTabSz="914377">
              <a:defRPr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CONTRACTING OVERVIEW</a:t>
            </a:r>
          </a:p>
          <a:p>
            <a:pPr defTabSz="914377">
              <a:defRPr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Chief:  Maj Justin Moore</a:t>
            </a:r>
          </a:p>
          <a:p>
            <a:pPr defTabSz="914377">
              <a:defRPr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Deputy: Samuel Williams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8506655" y="5477484"/>
            <a:ext cx="3025700" cy="792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defTabSz="914377" eaLnBrk="0" fontAlgn="base" hangingPunct="0">
              <a:spcAft>
                <a:spcPts val="600"/>
              </a:spcAft>
              <a:defRPr/>
            </a:pPr>
            <a:r>
              <a:rPr lang="en-US" sz="1400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                                   </a:t>
            </a:r>
            <a:r>
              <a:rPr lang="en-US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FY24 Stats</a:t>
            </a:r>
            <a:r>
              <a:rPr lang="en-US" sz="1400" b="1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       </a:t>
            </a:r>
            <a:r>
              <a:rPr lang="en-US" sz="1400" b="1" u="sng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FY25</a:t>
            </a:r>
            <a:endParaRPr lang="en-US" sz="1400" b="1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 marL="231769" indent="-173034" defTabSz="914377" eaLnBrk="0" fontAlgn="base" hangingPunct="0">
              <a:spcAft>
                <a:spcPts val="300"/>
              </a:spcAft>
              <a:buClr>
                <a:srgbClr val="000000"/>
              </a:buClr>
              <a:buSzPct val="90000"/>
              <a:buFont typeface="Wingdings" pitchFamily="2" charset="2"/>
              <a:buChar char="§"/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/>
              </a:rPr>
              <a:t>Dollars Obligated  =  </a:t>
            </a:r>
            <a:r>
              <a:rPr lang="en-US" sz="1200" b="1" dirty="0">
                <a:solidFill>
                  <a:srgbClr val="000000"/>
                </a:solidFill>
                <a:latin typeface="Calibri" panose="020F0502020204030204"/>
              </a:rPr>
              <a:t>$74.2M          $44.1M</a:t>
            </a:r>
          </a:p>
          <a:p>
            <a:pPr marL="231769" indent="-173034" defTabSz="914377" eaLnBrk="0" fontAlgn="base" hangingPunct="0">
              <a:spcAft>
                <a:spcPts val="300"/>
              </a:spcAft>
              <a:buClr>
                <a:srgbClr val="000000"/>
              </a:buClr>
              <a:buSzPct val="90000"/>
              <a:buFont typeface="Wingdings" pitchFamily="2" charset="2"/>
              <a:buChar char="§"/>
              <a:defRPr/>
            </a:pPr>
            <a:r>
              <a:rPr lang="en-US" sz="1200" dirty="0">
                <a:solidFill>
                  <a:srgbClr val="000000"/>
                </a:solidFill>
                <a:latin typeface="Calibri" panose="020F0502020204030204"/>
              </a:rPr>
              <a:t>Number of Actions =   </a:t>
            </a:r>
            <a:r>
              <a:rPr lang="en-US" sz="1200" b="1" dirty="0">
                <a:solidFill>
                  <a:srgbClr val="000000"/>
                </a:solidFill>
                <a:latin typeface="Calibri" panose="020F0502020204030204"/>
              </a:rPr>
              <a:t>492                   392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B4C512A-D860-ECC8-B260-878BED2EE71A}"/>
              </a:ext>
            </a:extLst>
          </p:cNvPr>
          <p:cNvCxnSpPr>
            <a:cxnSpLocks/>
          </p:cNvCxnSpPr>
          <p:nvPr/>
        </p:nvCxnSpPr>
        <p:spPr>
          <a:xfrm flipH="1">
            <a:off x="3014444" y="5493556"/>
            <a:ext cx="667" cy="6942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F108D9D-E4F7-EA4F-A459-CF711E7467E1}"/>
              </a:ext>
            </a:extLst>
          </p:cNvPr>
          <p:cNvCxnSpPr/>
          <p:nvPr/>
        </p:nvCxnSpPr>
        <p:spPr>
          <a:xfrm>
            <a:off x="2408345" y="5068748"/>
            <a:ext cx="0" cy="1371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ABF982D-DF6A-EEED-CC96-AE7A2B643F74}"/>
              </a:ext>
            </a:extLst>
          </p:cNvPr>
          <p:cNvCxnSpPr/>
          <p:nvPr/>
        </p:nvCxnSpPr>
        <p:spPr>
          <a:xfrm>
            <a:off x="2271805" y="5068190"/>
            <a:ext cx="136540" cy="8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9D0009E-36EF-F791-A95F-2EF903B70D46}"/>
              </a:ext>
            </a:extLst>
          </p:cNvPr>
          <p:cNvCxnSpPr/>
          <p:nvPr/>
        </p:nvCxnSpPr>
        <p:spPr>
          <a:xfrm>
            <a:off x="2271805" y="6041470"/>
            <a:ext cx="136540" cy="8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55ABE41-1202-C382-47DA-9217084B371C}"/>
              </a:ext>
            </a:extLst>
          </p:cNvPr>
          <p:cNvCxnSpPr/>
          <p:nvPr/>
        </p:nvCxnSpPr>
        <p:spPr>
          <a:xfrm>
            <a:off x="2283571" y="6430953"/>
            <a:ext cx="136540" cy="8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FD32B5-6216-CED8-BFBE-47C42F783B9C}"/>
              </a:ext>
            </a:extLst>
          </p:cNvPr>
          <p:cNvCxnSpPr/>
          <p:nvPr/>
        </p:nvCxnSpPr>
        <p:spPr>
          <a:xfrm flipH="1">
            <a:off x="4061280" y="4794195"/>
            <a:ext cx="4032" cy="914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ADCBFED-2B67-E447-CE98-0BAC95CB5C42}"/>
              </a:ext>
            </a:extLst>
          </p:cNvPr>
          <p:cNvCxnSpPr/>
          <p:nvPr/>
        </p:nvCxnSpPr>
        <p:spPr>
          <a:xfrm flipH="1">
            <a:off x="3557240" y="5270553"/>
            <a:ext cx="1008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C34B59-AA7A-2F43-9725-8750083B937F}"/>
              </a:ext>
            </a:extLst>
          </p:cNvPr>
          <p:cNvCxnSpPr/>
          <p:nvPr/>
        </p:nvCxnSpPr>
        <p:spPr>
          <a:xfrm>
            <a:off x="5285091" y="5726486"/>
            <a:ext cx="2632" cy="974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0">
            <a:extLst>
              <a:ext uri="{FF2B5EF4-FFF2-40B4-BE49-F238E27FC236}">
                <a16:creationId xmlns:a16="http://schemas.microsoft.com/office/drawing/2014/main" id="{2F9D832A-9CF9-ADFA-27E4-B209F91F2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4994" y="4530773"/>
            <a:ext cx="1778504" cy="457200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defTabSz="914377" eaLnBrk="0" hangingPunct="0">
              <a:defRPr/>
            </a:pPr>
            <a:r>
              <a:rPr lang="en-US" sz="1200" dirty="0">
                <a:solidFill>
                  <a:prstClr val="black"/>
                </a:solidFill>
              </a:rPr>
              <a:t>Maj Justin Moore</a:t>
            </a:r>
          </a:p>
          <a:p>
            <a:pPr algn="ctr" defTabSz="914377" eaLnBrk="0" hangingPunct="0">
              <a:defRPr/>
            </a:pPr>
            <a:r>
              <a:rPr lang="en-US" sz="1200" dirty="0">
                <a:solidFill>
                  <a:prstClr val="black"/>
                </a:solidFill>
              </a:rPr>
              <a:t>Office Chief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3AD3309-1B09-0A9B-ECEB-49B940C68137}"/>
              </a:ext>
            </a:extLst>
          </p:cNvPr>
          <p:cNvCxnSpPr/>
          <p:nvPr/>
        </p:nvCxnSpPr>
        <p:spPr>
          <a:xfrm flipV="1">
            <a:off x="2397450" y="5504980"/>
            <a:ext cx="2880360" cy="8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5">
            <a:extLst>
              <a:ext uri="{FF2B5EF4-FFF2-40B4-BE49-F238E27FC236}">
                <a16:creationId xmlns:a16="http://schemas.microsoft.com/office/drawing/2014/main" id="{64427CF6-2437-2789-1436-DF2B30456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0715" y="5571884"/>
            <a:ext cx="1052177" cy="275328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defTabSz="914377" eaLnBrk="0" hangingPunct="0">
              <a:defRPr/>
            </a:pPr>
            <a:endParaRPr lang="en-US" sz="900" dirty="0">
              <a:solidFill>
                <a:prstClr val="black"/>
              </a:solidFill>
            </a:endParaRPr>
          </a:p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SSgt Tilley</a:t>
            </a:r>
          </a:p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KS</a:t>
            </a:r>
            <a:r>
              <a:rPr lang="en-US" sz="900" dirty="0">
                <a:solidFill>
                  <a:prstClr val="black"/>
                </a:solidFill>
              </a:rPr>
              <a:t>, </a:t>
            </a:r>
            <a:endParaRPr lang="en-US" sz="800" dirty="0">
              <a:solidFill>
                <a:prstClr val="black"/>
              </a:solidFill>
            </a:endParaRPr>
          </a:p>
          <a:p>
            <a:pPr algn="ctr" defTabSz="914377" eaLnBrk="0" hangingPunct="0">
              <a:defRPr/>
            </a:pP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7EDBF0-22C0-B75F-B5AF-D1EB82495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7531" y="5576982"/>
            <a:ext cx="989606" cy="393382"/>
          </a:xfrm>
          <a:prstGeom prst="rect">
            <a:avLst/>
          </a:prstGeom>
          <a:solidFill>
            <a:srgbClr val="00B0F0"/>
          </a:solidFill>
          <a:ln w="12700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Steve Schmid </a:t>
            </a:r>
            <a:r>
              <a:rPr lang="en-US" sz="800" dirty="0">
                <a:solidFill>
                  <a:prstClr val="black"/>
                </a:solidFill>
              </a:rPr>
              <a:t>GPC A/OPC, KO</a:t>
            </a: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6582B2C5-483D-0F1A-337A-2B2254CA2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9107" y="5060596"/>
            <a:ext cx="1426943" cy="415992"/>
          </a:xfrm>
          <a:prstGeom prst="rect">
            <a:avLst/>
          </a:prstGeom>
          <a:solidFill>
            <a:srgbClr val="00B0F0"/>
          </a:solidFill>
          <a:ln w="12700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  <a:highlight>
                  <a:srgbClr val="FFFF00"/>
                </a:highlight>
              </a:rPr>
              <a:t>Vacant 21 Mar-Jan 26 </a:t>
            </a:r>
            <a:r>
              <a:rPr lang="en-US" sz="1000" dirty="0">
                <a:solidFill>
                  <a:prstClr val="black"/>
                </a:solidFill>
              </a:rPr>
              <a:t>Deputy, KO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DBCDDF-321A-7943-5856-BCC3E5F72402}"/>
              </a:ext>
            </a:extLst>
          </p:cNvPr>
          <p:cNvSpPr txBox="1"/>
          <p:nvPr/>
        </p:nvSpPr>
        <p:spPr>
          <a:xfrm>
            <a:off x="861913" y="4332159"/>
            <a:ext cx="2124638" cy="448654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>
            <a:defPPr>
              <a:defRPr lang="en-US"/>
            </a:defPPr>
            <a:lvl1pPr algn="ctr" eaLnBrk="0" hangingPunct="0">
              <a:defRPr sz="1000"/>
            </a:lvl1pPr>
          </a:lstStyle>
          <a:p>
            <a:pPr defTabSz="914377">
              <a:defRPr/>
            </a:pPr>
            <a:r>
              <a:rPr lang="en-US" sz="1400" dirty="0">
                <a:solidFill>
                  <a:srgbClr val="FFFF00"/>
                </a:solidFill>
              </a:rPr>
              <a:t>MARFORSOC          Org Chart</a:t>
            </a: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96F1CDCD-CE9C-9CF0-2C50-6031C63CF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9112" y="5911556"/>
            <a:ext cx="1078902" cy="305366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  <a:highlight>
                  <a:srgbClr val="FFFF00"/>
                </a:highlight>
              </a:rPr>
              <a:t>Vacant Sep 24</a:t>
            </a:r>
          </a:p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  <a:highlight>
                  <a:srgbClr val="FFFF00"/>
                </a:highlight>
              </a:rPr>
              <a:t>KS</a:t>
            </a:r>
            <a:endParaRPr lang="en-US" sz="900" dirty="0">
              <a:solidFill>
                <a:prstClr val="black"/>
              </a:solidFill>
              <a:highlight>
                <a:srgbClr val="FFFF00"/>
              </a:highlight>
            </a:endParaRPr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5EF3A756-2F42-2005-2BA6-924F4EBCE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0211" y="5060084"/>
            <a:ext cx="1160986" cy="398932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MSgt Avelares</a:t>
            </a:r>
            <a:r>
              <a:rPr lang="en-US" sz="900" b="1" dirty="0">
                <a:solidFill>
                  <a:prstClr val="black"/>
                </a:solidFill>
              </a:rPr>
              <a:t>      </a:t>
            </a:r>
          </a:p>
          <a:p>
            <a:pPr algn="ctr" defTabSz="914377" eaLnBrk="0" hangingPunct="0">
              <a:defRPr/>
            </a:pPr>
            <a:r>
              <a:rPr lang="en-US" sz="900" dirty="0">
                <a:solidFill>
                  <a:prstClr val="black"/>
                </a:solidFill>
              </a:rPr>
              <a:t>Procurement Chief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3A2EE26-5606-9E8D-0F54-066205D41232}"/>
              </a:ext>
            </a:extLst>
          </p:cNvPr>
          <p:cNvCxnSpPr/>
          <p:nvPr/>
        </p:nvCxnSpPr>
        <p:spPr>
          <a:xfrm>
            <a:off x="5828917" y="5264152"/>
            <a:ext cx="0" cy="9875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3ED5B3C-173D-F077-90E4-7CD5D9BFE7B0}"/>
              </a:ext>
            </a:extLst>
          </p:cNvPr>
          <p:cNvCxnSpPr/>
          <p:nvPr/>
        </p:nvCxnSpPr>
        <p:spPr>
          <a:xfrm>
            <a:off x="5817072" y="5263594"/>
            <a:ext cx="136540" cy="8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18A244-3644-E264-98F7-870791510DBE}"/>
              </a:ext>
            </a:extLst>
          </p:cNvPr>
          <p:cNvCxnSpPr/>
          <p:nvPr/>
        </p:nvCxnSpPr>
        <p:spPr>
          <a:xfrm>
            <a:off x="5817072" y="6250729"/>
            <a:ext cx="136540" cy="8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BA3CE63-32B8-850E-05DC-1A0F5BCC0357}"/>
              </a:ext>
            </a:extLst>
          </p:cNvPr>
          <p:cNvCxnSpPr/>
          <p:nvPr/>
        </p:nvCxnSpPr>
        <p:spPr>
          <a:xfrm>
            <a:off x="5817067" y="5582249"/>
            <a:ext cx="136540" cy="8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62D2F6A-4F52-1456-5E87-7E1A7890075B}"/>
              </a:ext>
            </a:extLst>
          </p:cNvPr>
          <p:cNvCxnSpPr/>
          <p:nvPr/>
        </p:nvCxnSpPr>
        <p:spPr>
          <a:xfrm>
            <a:off x="5817067" y="5900907"/>
            <a:ext cx="136540" cy="8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2493615-30D5-3FFA-0AE2-D57A1491EF7A}"/>
              </a:ext>
            </a:extLst>
          </p:cNvPr>
          <p:cNvCxnSpPr/>
          <p:nvPr/>
        </p:nvCxnSpPr>
        <p:spPr>
          <a:xfrm>
            <a:off x="5692375" y="5748503"/>
            <a:ext cx="136540" cy="8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15">
            <a:extLst>
              <a:ext uri="{FF2B5EF4-FFF2-40B4-BE49-F238E27FC236}">
                <a16:creationId xmlns:a16="http://schemas.microsoft.com/office/drawing/2014/main" id="{452BA797-B2FD-AE84-13F6-5407DCF7D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91" y="5809717"/>
            <a:ext cx="1188720" cy="274320"/>
          </a:xfrm>
          <a:prstGeom prst="rect">
            <a:avLst/>
          </a:prstGeom>
          <a:solidFill>
            <a:srgbClr val="FFCC66"/>
          </a:solidFill>
          <a:ln w="28575" algn="ctr">
            <a:solidFill>
              <a:srgbClr val="FF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Jennifer Thrash KS </a:t>
            </a:r>
            <a:endParaRPr lang="en-US" sz="1000" dirty="0">
              <a:solidFill>
                <a:prstClr val="black"/>
              </a:solidFill>
              <a:highlight>
                <a:srgbClr val="FFFF00"/>
              </a:highlight>
            </a:endParaRPr>
          </a:p>
        </p:txBody>
      </p:sp>
      <p:sp>
        <p:nvSpPr>
          <p:cNvPr id="29" name="Rectangle 15">
            <a:extLst>
              <a:ext uri="{FF2B5EF4-FFF2-40B4-BE49-F238E27FC236}">
                <a16:creationId xmlns:a16="http://schemas.microsoft.com/office/drawing/2014/main" id="{6A611C2D-3FBF-3C14-FE5E-55F2DD507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227" y="5075135"/>
            <a:ext cx="1188720" cy="305946"/>
          </a:xfrm>
          <a:prstGeom prst="rect">
            <a:avLst/>
          </a:prstGeom>
          <a:solidFill>
            <a:srgbClr val="00B0F0"/>
          </a:solidFill>
          <a:ln w="19050" algn="ctr">
            <a:solidFill>
              <a:srgbClr val="92D050"/>
            </a:solidFill>
            <a:prstDash val="dash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Betty Gonzalez KS</a:t>
            </a:r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id="{3AE59D98-7348-052D-6BC1-0C8B5734A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91" y="6177047"/>
            <a:ext cx="1188720" cy="274320"/>
          </a:xfrm>
          <a:prstGeom prst="rect">
            <a:avLst/>
          </a:prstGeom>
          <a:solidFill>
            <a:srgbClr val="FFCC66"/>
          </a:solidFill>
          <a:ln w="28575" algn="ctr">
            <a:solidFill>
              <a:srgbClr val="FF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Spencer Gagnon, KS</a:t>
            </a:r>
            <a:r>
              <a:rPr lang="en-US" sz="800" dirty="0">
                <a:solidFill>
                  <a:prstClr val="black"/>
                </a:solidFill>
              </a:rPr>
              <a:t> </a:t>
            </a:r>
            <a:endParaRPr lang="en-US" sz="800" dirty="0">
              <a:solidFill>
                <a:prstClr val="black"/>
              </a:solidFill>
              <a:highlight>
                <a:srgbClr val="FFFF00"/>
              </a:highlight>
            </a:endParaRPr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389EC5FE-65D5-80C8-F712-6B0193317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91" y="5456842"/>
            <a:ext cx="1188720" cy="274320"/>
          </a:xfrm>
          <a:prstGeom prst="rect">
            <a:avLst/>
          </a:prstGeom>
          <a:solidFill>
            <a:srgbClr val="00B0F0"/>
          </a:solidFill>
          <a:ln w="19050" algn="ctr">
            <a:solidFill>
              <a:srgbClr val="92D05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91440" tIns="45720" rIns="91440" bIns="45720" anchor="ctr"/>
          <a:lstStyle/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Allison O'Donnell</a:t>
            </a:r>
            <a:endParaRPr lang="en-US" sz="1000" dirty="0">
              <a:solidFill>
                <a:prstClr val="black"/>
              </a:solidFill>
              <a:cs typeface="Arial"/>
            </a:endParaRPr>
          </a:p>
          <a:p>
            <a:pPr algn="ctr" defTabSz="914377">
              <a:defRPr/>
            </a:pPr>
            <a:r>
              <a:rPr lang="en-US" sz="1000" dirty="0">
                <a:solidFill>
                  <a:prstClr val="black"/>
                </a:solidFill>
              </a:rPr>
              <a:t>KS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D8F1D3A-6EAB-AD1D-31DF-95D347C20457}"/>
              </a:ext>
            </a:extLst>
          </p:cNvPr>
          <p:cNvCxnSpPr/>
          <p:nvPr/>
        </p:nvCxnSpPr>
        <p:spPr>
          <a:xfrm>
            <a:off x="2271800" y="5708961"/>
            <a:ext cx="136540" cy="8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F59B653-641F-2ABA-F47E-7AD36ECEDBF5}"/>
              </a:ext>
            </a:extLst>
          </p:cNvPr>
          <p:cNvCxnSpPr/>
          <p:nvPr/>
        </p:nvCxnSpPr>
        <p:spPr>
          <a:xfrm>
            <a:off x="2271800" y="5390296"/>
            <a:ext cx="136540" cy="8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15">
            <a:extLst>
              <a:ext uri="{FF2B5EF4-FFF2-40B4-BE49-F238E27FC236}">
                <a16:creationId xmlns:a16="http://schemas.microsoft.com/office/drawing/2014/main" id="{A700A724-7D5C-674C-1FE6-AAE9D77B5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7092" y="5579397"/>
            <a:ext cx="1188720" cy="274320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SSgt Kidd </a:t>
            </a:r>
          </a:p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KS</a:t>
            </a:r>
          </a:p>
        </p:txBody>
      </p:sp>
      <p:sp>
        <p:nvSpPr>
          <p:cNvPr id="35" name="Rectangle 15">
            <a:extLst>
              <a:ext uri="{FF2B5EF4-FFF2-40B4-BE49-F238E27FC236}">
                <a16:creationId xmlns:a16="http://schemas.microsoft.com/office/drawing/2014/main" id="{775DF13C-846D-127F-2BB2-3D9D2224B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7221" y="5246892"/>
            <a:ext cx="1188720" cy="274320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GySgt Davalos KO</a:t>
            </a:r>
          </a:p>
        </p:txBody>
      </p:sp>
      <p:sp>
        <p:nvSpPr>
          <p:cNvPr id="36" name="Rectangle 15">
            <a:extLst>
              <a:ext uri="{FF2B5EF4-FFF2-40B4-BE49-F238E27FC236}">
                <a16:creationId xmlns:a16="http://schemas.microsoft.com/office/drawing/2014/main" id="{DDC20705-2630-A6AE-4FE8-D2DC92340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1275" y="4910848"/>
            <a:ext cx="1188720" cy="274320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GySgt Snodgrass KO</a:t>
            </a:r>
          </a:p>
        </p:txBody>
      </p:sp>
      <p:sp>
        <p:nvSpPr>
          <p:cNvPr id="37" name="Rectangle 15">
            <a:extLst>
              <a:ext uri="{FF2B5EF4-FFF2-40B4-BE49-F238E27FC236}">
                <a16:creationId xmlns:a16="http://schemas.microsoft.com/office/drawing/2014/main" id="{EFD901A6-3747-708B-973F-BCF331117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8858" y="5913460"/>
            <a:ext cx="1188720" cy="274320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SSgt Contreras </a:t>
            </a:r>
            <a:r>
              <a:rPr lang="en-US" sz="900" dirty="0">
                <a:solidFill>
                  <a:prstClr val="black"/>
                </a:solidFill>
              </a:rPr>
              <a:t>KS</a:t>
            </a:r>
          </a:p>
        </p:txBody>
      </p:sp>
      <p:sp>
        <p:nvSpPr>
          <p:cNvPr id="38" name="Rectangle 15">
            <a:extLst>
              <a:ext uri="{FF2B5EF4-FFF2-40B4-BE49-F238E27FC236}">
                <a16:creationId xmlns:a16="http://schemas.microsoft.com/office/drawing/2014/main" id="{0EC156D0-1720-FFF9-CA90-CE1A6ED37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8853" y="6245436"/>
            <a:ext cx="1188720" cy="288714"/>
          </a:xfrm>
          <a:prstGeom prst="rect">
            <a:avLst/>
          </a:prstGeom>
          <a:solidFill>
            <a:srgbClr val="92D050"/>
          </a:solidFill>
          <a:ln w="12700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SSgt Yang</a:t>
            </a:r>
          </a:p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KS</a:t>
            </a:r>
            <a:endParaRPr lang="en-US" sz="900" dirty="0">
              <a:solidFill>
                <a:prstClr val="black"/>
              </a:solidFill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D41BF80-78E4-DBB0-5E33-0CCF6577C0FB}"/>
              </a:ext>
            </a:extLst>
          </p:cNvPr>
          <p:cNvCxnSpPr>
            <a:cxnSpLocks/>
          </p:cNvCxnSpPr>
          <p:nvPr/>
        </p:nvCxnSpPr>
        <p:spPr>
          <a:xfrm>
            <a:off x="5287267" y="5504980"/>
            <a:ext cx="756" cy="2743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15">
            <a:extLst>
              <a:ext uri="{FF2B5EF4-FFF2-40B4-BE49-F238E27FC236}">
                <a16:creationId xmlns:a16="http://schemas.microsoft.com/office/drawing/2014/main" id="{F1940D11-001D-FB75-C839-355A81C49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771" y="5551840"/>
            <a:ext cx="1035771" cy="412278"/>
          </a:xfrm>
          <a:prstGeom prst="rect">
            <a:avLst/>
          </a:prstGeom>
          <a:solidFill>
            <a:srgbClr val="00B0F0"/>
          </a:solidFill>
          <a:ln w="12700" algn="ctr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defTabSz="914377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Sam Williams </a:t>
            </a:r>
            <a:r>
              <a:rPr lang="en-US" sz="1000" dirty="0" err="1">
                <a:solidFill>
                  <a:prstClr val="black"/>
                </a:solidFill>
              </a:rPr>
              <a:t>Svcs</a:t>
            </a:r>
            <a:r>
              <a:rPr lang="en-US" sz="1000" dirty="0">
                <a:solidFill>
                  <a:prstClr val="black"/>
                </a:solidFill>
              </a:rPr>
              <a:t> Lead, KO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08F2535-9D91-6B40-2871-61B771203099}"/>
              </a:ext>
            </a:extLst>
          </p:cNvPr>
          <p:cNvCxnSpPr>
            <a:cxnSpLocks/>
          </p:cNvCxnSpPr>
          <p:nvPr/>
        </p:nvCxnSpPr>
        <p:spPr>
          <a:xfrm>
            <a:off x="5415837" y="1344518"/>
            <a:ext cx="0" cy="2743200"/>
          </a:xfrm>
          <a:prstGeom prst="line">
            <a:avLst/>
          </a:prstGeom>
          <a:ln w="12700">
            <a:solidFill>
              <a:srgbClr val="FFC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C4622042-7A11-AB97-296E-E756A9286F39}"/>
              </a:ext>
            </a:extLst>
          </p:cNvPr>
          <p:cNvCxnSpPr>
            <a:cxnSpLocks/>
          </p:cNvCxnSpPr>
          <p:nvPr/>
        </p:nvCxnSpPr>
        <p:spPr>
          <a:xfrm flipH="1">
            <a:off x="3014444" y="1344518"/>
            <a:ext cx="20143" cy="2743200"/>
          </a:xfrm>
          <a:prstGeom prst="line">
            <a:avLst/>
          </a:prstGeom>
          <a:ln w="12700">
            <a:solidFill>
              <a:srgbClr val="FFC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D6A49FF-B71F-88BD-5338-FB76C8477DB3}"/>
              </a:ext>
            </a:extLst>
          </p:cNvPr>
          <p:cNvSpPr txBox="1"/>
          <p:nvPr/>
        </p:nvSpPr>
        <p:spPr>
          <a:xfrm>
            <a:off x="5471895" y="3525356"/>
            <a:ext cx="2920096" cy="138499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+mj-lt"/>
              </a:rPr>
              <a:t>Brief represents only MARSOC managed contracts.  </a:t>
            </a:r>
          </a:p>
          <a:p>
            <a:endParaRPr lang="en-US" sz="1200" b="1" dirty="0">
              <a:latin typeface="+mj-lt"/>
            </a:endParaRPr>
          </a:p>
          <a:p>
            <a:r>
              <a:rPr lang="en-US" sz="1200" b="1" dirty="0">
                <a:latin typeface="+mj-lt"/>
              </a:rPr>
              <a:t>MARSOC currently has an additional 52 externally (GSA, DHA, DLA, Army, Navy, AF, USMC, SOCOM) managed contracts.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4F29ED4-A3A4-5FCA-825A-0DF48FFA3880}"/>
              </a:ext>
            </a:extLst>
          </p:cNvPr>
          <p:cNvSpPr txBox="1"/>
          <p:nvPr/>
        </p:nvSpPr>
        <p:spPr>
          <a:xfrm>
            <a:off x="3868952" y="6495850"/>
            <a:ext cx="1970858" cy="307777"/>
          </a:xfrm>
          <a:prstGeom prst="rect">
            <a:avLst/>
          </a:prstGeom>
          <a:solidFill>
            <a:srgbClr val="00B0F0"/>
          </a:solidFill>
          <a:ln w="19050">
            <a:solidFill>
              <a:srgbClr val="92D050"/>
            </a:solidFill>
            <a:prstDash val="solid"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dirty="0"/>
              <a:t>Permanent Civ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736B54D-F265-811C-A7F5-5DB0E775C9D1}"/>
              </a:ext>
            </a:extLst>
          </p:cNvPr>
          <p:cNvSpPr/>
          <p:nvPr/>
        </p:nvSpPr>
        <p:spPr bwMode="auto">
          <a:xfrm>
            <a:off x="2587483" y="6435005"/>
            <a:ext cx="3322109" cy="41354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47" name="Chart 46">
            <a:extLst>
              <a:ext uri="{FF2B5EF4-FFF2-40B4-BE49-F238E27FC236}">
                <a16:creationId xmlns:a16="http://schemas.microsoft.com/office/drawing/2014/main" id="{978C1513-9755-FEB2-477B-8864BFBB0E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77924"/>
              </p:ext>
            </p:extLst>
          </p:nvPr>
        </p:nvGraphicFramePr>
        <p:xfrm>
          <a:off x="5594851" y="1161763"/>
          <a:ext cx="1780540" cy="2722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8" name="Chart 47">
            <a:extLst>
              <a:ext uri="{FF2B5EF4-FFF2-40B4-BE49-F238E27FC236}">
                <a16:creationId xmlns:a16="http://schemas.microsoft.com/office/drawing/2014/main" id="{579B6C0D-12DB-BB58-DCC4-D119336CC1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84135"/>
              </p:ext>
            </p:extLst>
          </p:nvPr>
        </p:nvGraphicFramePr>
        <p:xfrm>
          <a:off x="-594292" y="1042480"/>
          <a:ext cx="4568190" cy="2852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Rectangle 15">
            <a:extLst>
              <a:ext uri="{FF2B5EF4-FFF2-40B4-BE49-F238E27FC236}">
                <a16:creationId xmlns:a16="http://schemas.microsoft.com/office/drawing/2014/main" id="{18958D19-2F20-6676-2500-CDE946CA2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075" y="6503580"/>
            <a:ext cx="1119462" cy="300625"/>
          </a:xfrm>
          <a:prstGeom prst="rect">
            <a:avLst/>
          </a:prstGeom>
          <a:solidFill>
            <a:srgbClr val="FFCC66"/>
          </a:solidFill>
          <a:ln w="28575" algn="ctr">
            <a:solidFill>
              <a:srgbClr val="FF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defTabSz="914377" eaLnBrk="0" hangingPunct="0">
              <a:defRPr/>
            </a:pPr>
            <a:r>
              <a:rPr lang="en-US" sz="1600" dirty="0">
                <a:solidFill>
                  <a:prstClr val="black"/>
                </a:solidFill>
              </a:rPr>
              <a:t>Term Pos</a:t>
            </a:r>
            <a:endParaRPr lang="en-US" sz="1600" dirty="0">
              <a:solidFill>
                <a:prstClr val="black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23505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9C3C7-8BCE-E39F-BDD7-AC4AD6540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BUSINESS GOALS</a:t>
            </a:r>
          </a:p>
        </p:txBody>
      </p:sp>
      <p:sp>
        <p:nvSpPr>
          <p:cNvPr id="3" name="SmartArt Placeholder 2">
            <a:extLst>
              <a:ext uri="{FF2B5EF4-FFF2-40B4-BE49-F238E27FC236}">
                <a16:creationId xmlns:a16="http://schemas.microsoft.com/office/drawing/2014/main" id="{D28DB853-AA1D-1220-92AB-286EBE29B0DB}"/>
              </a:ext>
            </a:extLst>
          </p:cNvPr>
          <p:cNvSpPr>
            <a:spLocks noGrp="1"/>
          </p:cNvSpPr>
          <p:nvPr>
            <p:ph type="dgm" idx="1"/>
          </p:nvPr>
        </p:nvSpPr>
        <p:spPr/>
        <p:txBody>
          <a:bodyPr/>
          <a:lstStyle/>
          <a:p>
            <a:pPr eaLnBrk="1" hangingPunct="1"/>
            <a:r>
              <a:rPr lang="en-US" sz="2800" b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TYPE</a:t>
            </a:r>
            <a:r>
              <a:rPr lang="en-US" sz="2800" b="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</a:t>
            </a:r>
            <a:r>
              <a:rPr lang="en-US" sz="2800" b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SOCOM FY24 GOAL       FY24</a:t>
            </a:r>
            <a:r>
              <a:rPr lang="en-US" sz="2800" b="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b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MARSOC</a:t>
            </a:r>
            <a:endParaRPr lang="en-US" sz="2800" u="sng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SB                              32.00</a:t>
            </a:r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%                        95.4% ($70.4M)</a:t>
            </a:r>
            <a:endParaRPr lang="en-US" sz="2800" b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SDB                           17.00%                        50.8% ($37.5M)</a:t>
            </a:r>
            <a:endParaRPr lang="en-US" sz="2800" b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Woman Owned          5.00%                          3.5%</a:t>
            </a:r>
            <a:r>
              <a:rPr lang="en-US" sz="2800" b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($2.57M)</a:t>
            </a:r>
            <a:endParaRPr lang="en-US" sz="2800" b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Service Disabled         3.00%                        23.8% ($17.6M)</a:t>
            </a:r>
            <a:endParaRPr lang="en-US" sz="2800" b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HUBZone                    3.00%                          1.2% ($875K)</a:t>
            </a: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US" sz="2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FISCAL YEAR 25 COMPETITION GOAL: 80%</a:t>
            </a:r>
            <a:endParaRPr lang="en-US" sz="2800" b="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641FB-359D-68F2-56DE-CFE74CD788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AF4877-1C69-4EFE-BA45-6855E0BED5B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023EE-1183-87D7-10B1-B7F956A3588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b="0" dirty="0"/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314655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E7DEA755-2597-7C70-81D3-5961DA1AD7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14212"/>
              </p:ext>
            </p:extLst>
          </p:nvPr>
        </p:nvGraphicFramePr>
        <p:xfrm>
          <a:off x="1524000" y="3556179"/>
          <a:ext cx="9124866" cy="315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A3E1293-7135-19E0-C628-16BDCFC19D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8502971"/>
              </p:ext>
            </p:extLst>
          </p:nvPr>
        </p:nvGraphicFramePr>
        <p:xfrm>
          <a:off x="1504866" y="1077063"/>
          <a:ext cx="91440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12A6BC0-73A5-EF0E-03F6-FDCB4A67B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0813"/>
            <a:ext cx="9144000" cy="838200"/>
          </a:xfrm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Fiscal Year at a Glance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62921E-9C9E-F013-32E3-667444F179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AF4877-1C69-4EFE-BA45-6855E0BED5BB}" type="slidenum"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4</a:t>
            </a:fld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1D6BD590-42F3-8028-4F1E-AADF46907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16" y="6532074"/>
            <a:ext cx="1828800" cy="274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200" b="0" dirty="0">
                <a:solidFill>
                  <a:srgbClr val="167428"/>
                </a:solidFill>
                <a:latin typeface="Stencil" pitchFamily="82" charset="0"/>
              </a:rPr>
              <a:t>UNCLASSIFIED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8BB4B7-6BBD-7FF8-B35C-2DABC93B6267}"/>
              </a:ext>
            </a:extLst>
          </p:cNvPr>
          <p:cNvSpPr txBox="1"/>
          <p:nvPr/>
        </p:nvSpPr>
        <p:spPr>
          <a:xfrm>
            <a:off x="2336912" y="1283025"/>
            <a:ext cx="4812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452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24C676-9592-15CF-9380-5ABB210C4D48}"/>
              </a:ext>
            </a:extLst>
          </p:cNvPr>
          <p:cNvSpPr txBox="1"/>
          <p:nvPr/>
        </p:nvSpPr>
        <p:spPr>
          <a:xfrm>
            <a:off x="8146514" y="6523851"/>
            <a:ext cx="3443505" cy="276999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+mj-lt"/>
              </a:rPr>
              <a:t>Represents MARSOC directly managed contracts only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AF39B0-5178-4106-AA85-D72B748A9654}"/>
              </a:ext>
            </a:extLst>
          </p:cNvPr>
          <p:cNvSpPr txBox="1"/>
          <p:nvPr/>
        </p:nvSpPr>
        <p:spPr>
          <a:xfrm>
            <a:off x="4644133" y="1283025"/>
            <a:ext cx="4812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533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5A7425-3E13-BA88-D6D7-07259F82FCAF}"/>
              </a:ext>
            </a:extLst>
          </p:cNvPr>
          <p:cNvSpPr txBox="1"/>
          <p:nvPr/>
        </p:nvSpPr>
        <p:spPr>
          <a:xfrm>
            <a:off x="7069137" y="1283026"/>
            <a:ext cx="4812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492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43F9C08-1A49-D138-D1DD-9C727856F56B}"/>
              </a:ext>
            </a:extLst>
          </p:cNvPr>
          <p:cNvGrpSpPr/>
          <p:nvPr/>
        </p:nvGrpSpPr>
        <p:grpSpPr>
          <a:xfrm>
            <a:off x="2721804" y="3924463"/>
            <a:ext cx="7146462" cy="311928"/>
            <a:chOff x="2641908" y="3967521"/>
            <a:chExt cx="7146462" cy="311928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E6B10E9-3E78-4D01-C9C3-57E36CD18110}"/>
                </a:ext>
              </a:extLst>
            </p:cNvPr>
            <p:cNvSpPr txBox="1"/>
            <p:nvPr/>
          </p:nvSpPr>
          <p:spPr>
            <a:xfrm>
              <a:off x="2641908" y="3967521"/>
              <a:ext cx="7860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$51.3M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778307B-7658-5961-42F1-6347469AA86A}"/>
                </a:ext>
              </a:extLst>
            </p:cNvPr>
            <p:cNvSpPr txBox="1"/>
            <p:nvPr/>
          </p:nvSpPr>
          <p:spPr>
            <a:xfrm>
              <a:off x="5334748" y="3967522"/>
              <a:ext cx="6622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$71M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9494FFB-940E-DD83-6226-BDE9D6DC3209}"/>
                </a:ext>
              </a:extLst>
            </p:cNvPr>
            <p:cNvSpPr txBox="1"/>
            <p:nvPr/>
          </p:nvSpPr>
          <p:spPr>
            <a:xfrm>
              <a:off x="7146872" y="3971311"/>
              <a:ext cx="6622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$74M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88FC0B0-9FF0-7DDA-5DF6-58CCC9CDCBD0}"/>
                </a:ext>
              </a:extLst>
            </p:cNvPr>
            <p:cNvSpPr txBox="1"/>
            <p:nvPr/>
          </p:nvSpPr>
          <p:spPr>
            <a:xfrm>
              <a:off x="9002293" y="3971672"/>
              <a:ext cx="7860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$44.1M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9A016E4-D163-93A6-BD9F-4F39C0DAF435}"/>
              </a:ext>
            </a:extLst>
          </p:cNvPr>
          <p:cNvSpPr txBox="1"/>
          <p:nvPr/>
        </p:nvSpPr>
        <p:spPr>
          <a:xfrm>
            <a:off x="9133193" y="1257463"/>
            <a:ext cx="4812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392</a:t>
            </a:r>
          </a:p>
        </p:txBody>
      </p:sp>
    </p:spTree>
    <p:extLst>
      <p:ext uri="{BB962C8B-B14F-4D97-AF65-F5344CB8AC3E}">
        <p14:creationId xmlns:p14="http://schemas.microsoft.com/office/powerpoint/2010/main" val="1565212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C6DA07-4C3D-295D-4DDA-53805AB58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41288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GPC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3D695-4E6F-FBCA-D813-3ED088F72A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675284" y="6562725"/>
            <a:ext cx="2438400" cy="274638"/>
          </a:xfrm>
        </p:spPr>
        <p:txBody>
          <a:bodyPr/>
          <a:lstStyle/>
          <a:p>
            <a:pPr>
              <a:defRPr/>
            </a:pPr>
            <a:fld id="{8CAF4877-1C69-4EFE-BA45-6855E0BED5BB}" type="slidenum">
              <a:rPr lang="en-US"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5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EA6963-9055-9766-C87B-32D82D0A110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b="0" dirty="0">
                <a:latin typeface="Stencil" panose="040409050D0802020404" pitchFamily="82" charset="0"/>
              </a:rPr>
              <a:t>UNCLASSIFIED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36D4197-C228-F0A0-0070-0CF53EE52E3B}"/>
              </a:ext>
            </a:extLst>
          </p:cNvPr>
          <p:cNvSpPr txBox="1">
            <a:spLocks/>
          </p:cNvSpPr>
          <p:nvPr/>
        </p:nvSpPr>
        <p:spPr bwMode="auto">
          <a:xfrm>
            <a:off x="6096000" y="1578006"/>
            <a:ext cx="6025977" cy="480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2000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2000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2000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7472" lvl="1" indent="-34747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May 25</a:t>
            </a:r>
            <a:r>
              <a:rPr lang="en-US" sz="2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113 Transactions / $254K</a:t>
            </a:r>
          </a:p>
          <a:p>
            <a:pPr marL="457189" lvl="1" indent="-457189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600" b="1" u="sng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7472" lvl="1" indent="-34747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FY25</a:t>
            </a:r>
            <a:r>
              <a:rPr lang="en-US" sz="2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946 Transactions / $1.5M</a:t>
            </a:r>
            <a:endParaRPr lang="en-US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2" indent="0">
              <a:spcBef>
                <a:spcPts val="0"/>
              </a:spcBef>
              <a:spcAft>
                <a:spcPts val="0"/>
              </a:spcAft>
              <a:buNone/>
              <a:tabLst>
                <a:tab pos="457189" algn="l"/>
                <a:tab pos="1371566" algn="l"/>
              </a:tabLst>
            </a:pPr>
            <a:r>
              <a:rPr lang="en-US" sz="2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endParaRPr lang="en-US" sz="2600" u="sng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371566" algn="l"/>
              </a:tabLst>
            </a:pPr>
            <a:r>
              <a:rPr lang="en-US" sz="26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Past Due</a:t>
            </a:r>
            <a:r>
              <a:rPr lang="en-US" sz="2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None</a:t>
            </a:r>
          </a:p>
          <a:p>
            <a:pPr marL="457189" lvl="1" indent="-457189">
              <a:spcBef>
                <a:spcPts val="0"/>
              </a:spcBef>
              <a:spcAft>
                <a:spcPts val="0"/>
              </a:spcAft>
              <a:buNone/>
              <a:tabLst>
                <a:tab pos="914377" algn="l"/>
              </a:tabLst>
            </a:pPr>
            <a:endParaRPr lang="en-US" sz="2600" u="sng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/>
            <a:r>
              <a:rPr lang="en-US" sz="26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Other Issues</a:t>
            </a:r>
            <a:r>
              <a:rPr lang="en-US" sz="2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defTabSz="990575">
              <a:spcBef>
                <a:spcPts val="0"/>
              </a:spcBef>
              <a:spcAft>
                <a:spcPts val="0"/>
              </a:spcAft>
              <a:buNone/>
              <a:tabLst>
                <a:tab pos="914377" algn="l"/>
              </a:tabLst>
            </a:pPr>
            <a:endParaRPr lang="en-US" altLang="en-US" sz="26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90575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377" algn="l"/>
              </a:tabLst>
            </a:pPr>
            <a:r>
              <a:rPr lang="en-US" altLang="en-US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HQ GPC purchases accounted for under MRSG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8006583-B7D7-C711-0AA9-E7142E22A5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8507970"/>
              </p:ext>
            </p:extLst>
          </p:nvPr>
        </p:nvGraphicFramePr>
        <p:xfrm>
          <a:off x="1" y="1209980"/>
          <a:ext cx="6095996" cy="2768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1409277E-54C3-84B8-67FA-6FDE5ED10B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3752801"/>
              </p:ext>
            </p:extLst>
          </p:nvPr>
        </p:nvGraphicFramePr>
        <p:xfrm>
          <a:off x="78314" y="3885809"/>
          <a:ext cx="6017683" cy="2744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97582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37548-9DF9-1E11-187B-A28ABABF2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TOP NAICS CODES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EDDAC7-A242-DDC1-D356-33B7A1F5DF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AF4877-1C69-4EFE-BA45-6855E0BED5B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E2C3DA-931E-BD28-4BD4-3FA3B04CA2D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z="1200" b="0">
                <a:effectLst/>
              </a:rPr>
              <a:t>UNCLASSIFIED</a:t>
            </a:r>
            <a:endParaRPr lang="en-US" sz="1200" b="0" dirty="0">
              <a:effectLst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22591EE-687B-5015-9182-F4E9ADEC2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70738"/>
              </p:ext>
            </p:extLst>
          </p:nvPr>
        </p:nvGraphicFramePr>
        <p:xfrm>
          <a:off x="993229" y="1219922"/>
          <a:ext cx="10302764" cy="5314228"/>
        </p:xfrm>
        <a:graphic>
          <a:graphicData uri="http://schemas.openxmlformats.org/drawingml/2006/table">
            <a:tbl>
              <a:tblPr/>
              <a:tblGrid>
                <a:gridCol w="1116326">
                  <a:extLst>
                    <a:ext uri="{9D8B030D-6E8A-4147-A177-3AD203B41FA5}">
                      <a16:colId xmlns:a16="http://schemas.microsoft.com/office/drawing/2014/main" val="2686810602"/>
                    </a:ext>
                  </a:extLst>
                </a:gridCol>
                <a:gridCol w="9186438">
                  <a:extLst>
                    <a:ext uri="{9D8B030D-6E8A-4147-A177-3AD203B41FA5}">
                      <a16:colId xmlns:a16="http://schemas.microsoft.com/office/drawing/2014/main" val="1635952235"/>
                    </a:ext>
                  </a:extLst>
                </a:gridCol>
              </a:tblGrid>
              <a:tr h="6218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NAICS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Description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4808241"/>
                  </a:ext>
                </a:extLst>
              </a:tr>
              <a:tr h="335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541611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ADMINISTRATIVE MANAGEMENT AND GENERAL MANAGEMENT CONSULTING SERVICES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4511177"/>
                  </a:ext>
                </a:extLst>
              </a:tr>
              <a:tr h="335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611699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ALL OTHER MISCELLANEOUS SCHOOLS AND INSTRUCTION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671251"/>
                  </a:ext>
                </a:extLst>
              </a:tr>
              <a:tr h="335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481219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OTHER NONSCHEDULED AIR TRANSPORTATION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2618336"/>
                  </a:ext>
                </a:extLst>
              </a:tr>
              <a:tr h="335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532111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PASSENGER CAR RENTAL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7577115"/>
                  </a:ext>
                </a:extLst>
              </a:tr>
              <a:tr h="335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541990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ALL OTHER PROFESSIONAL, SCIENTIFIC, AND TECHNICAL SERVICES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013918"/>
                  </a:ext>
                </a:extLst>
              </a:tr>
              <a:tr h="335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334111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ELECTRONIC COMPUTER MANUFACTURING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305985"/>
                  </a:ext>
                </a:extLst>
              </a:tr>
              <a:tr h="335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541330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ENGINEERING SERVICES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880013"/>
                  </a:ext>
                </a:extLst>
              </a:tr>
              <a:tr h="335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611519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OTHER TECHNICAL AND TRADE SCHOOLS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333733"/>
                  </a:ext>
                </a:extLst>
              </a:tr>
              <a:tr h="335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541511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CUSTOM COMPUTER PROGRAMMING SERVICES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7872820"/>
                  </a:ext>
                </a:extLst>
              </a:tr>
              <a:tr h="335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811210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ELECTRONIC AND PRECISION EQUIPMENT REPAIR AND MAINTENANCE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0942094"/>
                  </a:ext>
                </a:extLst>
              </a:tr>
              <a:tr h="335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541519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OTHER COMPUTER RELATED SERVICES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687066"/>
                  </a:ext>
                </a:extLst>
              </a:tr>
              <a:tr h="335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339920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SPORTING AND ATHLETIC GOODS MANUFACTURING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929498"/>
                  </a:ext>
                </a:extLst>
              </a:tr>
              <a:tr h="335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561612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SECURITY GUARDS AND PATROL SERVICES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065556"/>
                  </a:ext>
                </a:extLst>
              </a:tr>
              <a:tr h="335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624190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OTHER INDIVIDUAL AND FAMILY SERVICES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3796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481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2700" y="2971800"/>
            <a:ext cx="7086600" cy="914400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Questions? / Guidance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234612" y="6508750"/>
            <a:ext cx="1828800" cy="274639"/>
          </a:xfrm>
        </p:spPr>
        <p:txBody>
          <a:bodyPr/>
          <a:lstStyle/>
          <a:p>
            <a:pPr>
              <a:defRPr/>
            </a:pPr>
            <a:fld id="{8CAF4877-1C69-4EFE-BA45-6855E0BED5BB}" type="slidenum">
              <a:rPr lang="en-US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7</a:t>
            </a:fld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Grp="1" noChangeArrowheads="1"/>
          </p:cNvSpPr>
          <p:nvPr>
            <p:ph type="dt" sz="half" idx="12"/>
          </p:nvPr>
        </p:nvSpPr>
        <p:spPr>
          <a:xfrm>
            <a:off x="128588" y="6507162"/>
            <a:ext cx="1828800" cy="274639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b="0" dirty="0">
                <a:solidFill>
                  <a:srgbClr val="167428"/>
                </a:solidFill>
                <a:latin typeface="Stencil" pitchFamily="82" charset="0"/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1601385130"/>
      </p:ext>
    </p:extLst>
  </p:cSld>
  <p:clrMapOvr>
    <a:masterClrMapping/>
  </p:clrMapOvr>
</p:sld>
</file>

<file path=ppt/theme/theme1.xml><?xml version="1.0" encoding="utf-8"?>
<a:theme xmlns:a="http://schemas.openxmlformats.org/drawingml/2006/main" name="1_MARSOC Template_UNCLASS">
  <a:themeElements>
    <a:clrScheme name="MARSOC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CC"/>
      </a:hlink>
      <a:folHlink>
        <a:srgbClr val="99CC00"/>
      </a:folHlink>
    </a:clrScheme>
    <a:fontScheme name="MARSOC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RSO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SOC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SOC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SOC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SOC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SOC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SOC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SOC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SOC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SOC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SOC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SOC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SOC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C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MARSOC Template_CUI">
  <a:themeElements>
    <a:clrScheme name="MARSOC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CC"/>
      </a:hlink>
      <a:folHlink>
        <a:srgbClr val="99CC00"/>
      </a:folHlink>
    </a:clrScheme>
    <a:fontScheme name="MARSOC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RSO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SOC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SOC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SOC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SOC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SOC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SOC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SOC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SOC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SOC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SOC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SOC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SOC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C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de1231-415b-4e86-be37-c99daebfce2a">
      <Terms xmlns="http://schemas.microsoft.com/office/infopath/2007/PartnerControls"/>
    </lcf76f155ced4ddcb4097134ff3c332f>
    <Completereview xmlns="1dde1231-415b-4e86-be37-c99daebfce2a">false</Completereview>
    <TaxCatchAll xmlns="7b04bcd1-2aa8-4d7e-9aea-d926e930a71d" xsi:nil="true"/>
    <Assignedto xmlns="1dde1231-415b-4e86-be37-c99daebfce2a">
      <UserInfo>
        <DisplayName/>
        <AccountId xsi:nil="true"/>
        <AccountType/>
      </UserInfo>
    </Assignedto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E161FA35D6554792BAFA111AA5E2C2" ma:contentTypeVersion="14" ma:contentTypeDescription="Create a new document." ma:contentTypeScope="" ma:versionID="bdad6c0fc86bdcbe06d58c05c4ced689">
  <xsd:schema xmlns:xsd="http://www.w3.org/2001/XMLSchema" xmlns:xs="http://www.w3.org/2001/XMLSchema" xmlns:p="http://schemas.microsoft.com/office/2006/metadata/properties" xmlns:ns1="http://schemas.microsoft.com/sharepoint/v3" xmlns:ns2="7b04bcd1-2aa8-4d7e-9aea-d926e930a71d" xmlns:ns3="1dde1231-415b-4e86-be37-c99daebfce2a" targetNamespace="http://schemas.microsoft.com/office/2006/metadata/properties" ma:root="true" ma:fieldsID="9c5cdfb05cecbdcabc162ee568c14ffc" ns1:_="" ns2:_="" ns3:_="">
    <xsd:import namespace="http://schemas.microsoft.com/sharepoint/v3"/>
    <xsd:import namespace="7b04bcd1-2aa8-4d7e-9aea-d926e930a71d"/>
    <xsd:import namespace="1dde1231-415b-4e86-be37-c99daebfce2a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lcf76f155ced4ddcb4097134ff3c332f" minOccurs="0"/>
                <xsd:element ref="ns3:Assignedto" minOccurs="0"/>
                <xsd:element ref="ns3:Completereview" minOccurs="0"/>
                <xsd:element ref="ns3:MediaLengthInSeconds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04bcd1-2aa8-4d7e-9aea-d926e930a71d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c7341bd3-249a-42ff-a029-e612c9610290}" ma:internalName="TaxCatchAll" ma:showField="CatchAllData" ma:web="7b04bcd1-2aa8-4d7e-9aea-d926e930a7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de1231-415b-4e86-be37-c99daebfce2a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0" nillable="true" ma:taxonomy="true" ma:internalName="lcf76f155ced4ddcb4097134ff3c332f" ma:taxonomyFieldName="MediaServiceImageTags" ma:displayName="Image Tags" ma:readOnly="false" ma:fieldId="{5cf76f15-5ced-4ddc-b409-7134ff3c332f}" ma:taxonomyMulti="true" ma:sspId="41bcb310-9c3d-4239-a405-6899594bcd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Assignedto" ma:index="11" nillable="true" ma:displayName="Assigned to" ma:description="Corrections and revision of contract file" ma:format="Dropdown" ma:list="UserInfo" ma:SharePointGroup="0" ma:internalName="Assignedto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mpletereview" ma:index="12" nillable="true" ma:displayName="Review Completed" ma:default="0" ma:format="Dropdown" ma:internalName="Completereview">
      <xsd:simpleType>
        <xsd:restriction base="dms:Boolean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B97DED-DFD7-4BC9-84C3-713B6E859B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359F24-8D3C-4637-B0C7-A196A37322C4}">
  <ds:schemaRefs>
    <ds:schemaRef ds:uri="http://schemas.microsoft.com/office/2006/metadata/properties"/>
    <ds:schemaRef ds:uri="http://schemas.microsoft.com/office/infopath/2007/PartnerControls"/>
    <ds:schemaRef ds:uri="1dde1231-415b-4e86-be37-c99daebfce2a"/>
    <ds:schemaRef ds:uri="7b04bcd1-2aa8-4d7e-9aea-d926e930a71d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800B4F8-B02E-4107-88A9-BDBF2EFBA0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b04bcd1-2aa8-4d7e-9aea-d926e930a71d"/>
    <ds:schemaRef ds:uri="1dde1231-415b-4e86-be37-c99daebfce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6b665fc-95ee-4bc0-ba4f-93fdedf161ac}" enabled="0" method="" siteId="{56b665fc-95ee-4bc0-ba4f-93fdedf161a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7613</TotalTime>
  <Words>487</Words>
  <Application>Microsoft Office PowerPoint</Application>
  <PresentationFormat>Widescreen</PresentationFormat>
  <Paragraphs>147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Aptos Narrow</vt:lpstr>
      <vt:lpstr>Arial</vt:lpstr>
      <vt:lpstr>Calibri</vt:lpstr>
      <vt:lpstr>Calibri Light</vt:lpstr>
      <vt:lpstr>Stencil</vt:lpstr>
      <vt:lpstr>Wingdings</vt:lpstr>
      <vt:lpstr>1_MARSOC Template_UNCLASS</vt:lpstr>
      <vt:lpstr>2_MARSOC Template_CUI</vt:lpstr>
      <vt:lpstr>Office Theme</vt:lpstr>
      <vt:lpstr>2_Office Theme</vt:lpstr>
      <vt:lpstr>G-4 / Contracting </vt:lpstr>
      <vt:lpstr>PowerPoint Presentation</vt:lpstr>
      <vt:lpstr>SMALL BUSINESS GOALS</vt:lpstr>
      <vt:lpstr>Fiscal Year at a Glance</vt:lpstr>
      <vt:lpstr>GPC</vt:lpstr>
      <vt:lpstr>TOP NAICS CODES</vt:lpstr>
      <vt:lpstr>Questions? / Guidance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MARFORSOC Procurement History</dc:title>
  <dc:creator>Pockette, Michael D CIV USSOCOM MARSOC (USA)</dc:creator>
  <cp:lastModifiedBy>Williams, Samuel P CIV USSOCOM MARSOC (USA)</cp:lastModifiedBy>
  <cp:revision>106</cp:revision>
  <cp:lastPrinted>2023-10-05T12:23:33Z</cp:lastPrinted>
  <dcterms:created xsi:type="dcterms:W3CDTF">2022-09-28T10:49:52Z</dcterms:created>
  <dcterms:modified xsi:type="dcterms:W3CDTF">2025-07-23T15:19:16Z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0x010100C0E161FA35D6554792BAFA111AA5E2C2</vt:lpwstr>
  </property>
  <property fmtid="{D5CDD505-2E9C-101B-9397-08002B2CF9AE}" pid="3" name="MediaServiceImageTags">
    <vt:lpwstr/>
  </property>
</Properties>
</file>