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5"/>
  </p:notesMasterIdLst>
  <p:sldIdLst>
    <p:sldId id="258" r:id="rId5"/>
    <p:sldId id="372" r:id="rId6"/>
    <p:sldId id="364" r:id="rId7"/>
    <p:sldId id="373" r:id="rId8"/>
    <p:sldId id="358" r:id="rId9"/>
    <p:sldId id="352" r:id="rId10"/>
    <p:sldId id="354" r:id="rId11"/>
    <p:sldId id="355" r:id="rId12"/>
    <p:sldId id="356" r:id="rId13"/>
    <p:sldId id="374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BC1ADB-AAA3-4D7B-9A57-A61CD5FDCF28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5B1BE1-7BFB-432B-89C2-D14F5BB03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1pPr>
            <a:lvl2pPr marL="723528" indent="-278280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2pPr>
            <a:lvl3pPr marL="1113120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3pPr>
            <a:lvl4pPr marL="1558368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4pPr>
            <a:lvl5pPr marL="2003616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5pPr>
            <a:lvl6pPr marL="2448864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6pPr>
            <a:lvl7pPr marL="2894112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7pPr>
            <a:lvl8pPr marL="3339360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8pPr>
            <a:lvl9pPr marL="3784608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BE5DA2C-1AF7-4CA0-9B3C-4063A9FF0682}" type="slidenum">
              <a:rPr lang="en-US" sz="1200" i="0">
                <a:solidFill>
                  <a:prstClr val="white"/>
                </a:solidFill>
              </a:rPr>
              <a:pPr eaLnBrk="1" hangingPunct="1"/>
              <a:t>2</a:t>
            </a:fld>
            <a:endParaRPr lang="en-US" sz="1200" i="0" dirty="0">
              <a:solidFill>
                <a:prstClr val="white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08025"/>
            <a:ext cx="4668837" cy="350202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62" y="4443599"/>
            <a:ext cx="5706602" cy="42266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r>
              <a:rPr lang="en-US" sz="1300" b="1" dirty="0"/>
              <a:t>DATA SOURCE(s):                                                                            CURRENT “AS OF” DATE:</a:t>
            </a:r>
            <a:endParaRPr lang="en-US" sz="1300" b="1" baseline="30000" dirty="0"/>
          </a:p>
          <a:p>
            <a:pPr eaLnBrk="1" hangingPunct="1"/>
            <a:endParaRPr 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3284355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6943" eaLnBrk="0" hangingPunct="0"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1pPr>
            <a:lvl2pPr marL="761648" indent="-292942" defTabSz="956943" eaLnBrk="0" hangingPunct="0"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2pPr>
            <a:lvl3pPr marL="1171766" indent="-234354" defTabSz="956943" eaLnBrk="0" hangingPunct="0"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3pPr>
            <a:lvl4pPr marL="1640474" indent="-234354" defTabSz="956943" eaLnBrk="0" hangingPunct="0"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4pPr>
            <a:lvl5pPr marL="2109180" indent="-234354" defTabSz="956943" eaLnBrk="0" hangingPunct="0"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5pPr>
            <a:lvl6pPr marL="2577887" indent="-234354" defTabSz="956943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6pPr>
            <a:lvl7pPr marL="3046592" indent="-234354" defTabSz="956943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7pPr>
            <a:lvl8pPr marL="3515300" indent="-234354" defTabSz="956943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8pPr>
            <a:lvl9pPr marL="3984006" indent="-234354" defTabSz="956943" eaLnBrk="0" fontAlgn="base" hangingPunct="0">
              <a:spcBef>
                <a:spcPct val="0"/>
              </a:spcBef>
              <a:spcAft>
                <a:spcPct val="0"/>
              </a:spcAft>
              <a:defRPr sz="12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BDE8D7-FE02-426B-A4FF-7F0E9CBDF0CC}" type="slidenum">
              <a:rPr lang="en-US" i="0" smtClean="0">
                <a:solidFill>
                  <a:srgbClr val="FFFFFF"/>
                </a:solidFill>
              </a:rPr>
              <a:pPr eaLnBrk="1" hangingPunct="1"/>
              <a:t>3</a:t>
            </a:fld>
            <a:endParaRPr lang="en-US" i="0">
              <a:solidFill>
                <a:srgbClr val="FFFFFF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6663" y="714375"/>
            <a:ext cx="4708525" cy="353218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368" y="4479950"/>
            <a:ext cx="5759479" cy="42618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7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138"/>
            <a:fld id="{37FBA83F-BC8D-4100-B1F8-488D5F7718E0}" type="slidenum">
              <a:rPr lang="en-US" smtClean="0">
                <a:latin typeface="Arial" charset="0"/>
                <a:cs typeface="Arial" charset="0"/>
              </a:rPr>
              <a:pPr defTabSz="951138"/>
              <a:t>9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4850"/>
            <a:ext cx="4687888" cy="35163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1pPr>
            <a:lvl2pPr marL="723528" indent="-278280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2pPr>
            <a:lvl3pPr marL="1113120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3pPr>
            <a:lvl4pPr marL="1558368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4pPr>
            <a:lvl5pPr marL="2003616" indent="-222624" defTabSz="952336" eaLnBrk="0" hangingPunct="0"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5pPr>
            <a:lvl6pPr marL="2448864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6pPr>
            <a:lvl7pPr marL="2894112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7pPr>
            <a:lvl8pPr marL="3339360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8pPr>
            <a:lvl9pPr marL="3784608" indent="-222624" defTabSz="952336" eaLnBrk="0" fontAlgn="base" hangingPunct="0">
              <a:spcBef>
                <a:spcPct val="0"/>
              </a:spcBef>
              <a:spcAft>
                <a:spcPct val="0"/>
              </a:spcAft>
              <a:defRPr sz="1100" i="1">
                <a:solidFill>
                  <a:srgbClr val="009ED5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BE5DA2C-1AF7-4CA0-9B3C-4063A9FF0682}" type="slidenum">
              <a:rPr lang="en-US" sz="1200" i="0">
                <a:solidFill>
                  <a:prstClr val="white"/>
                </a:solidFill>
              </a:rPr>
              <a:pPr eaLnBrk="1" hangingPunct="1"/>
              <a:t>10</a:t>
            </a:fld>
            <a:endParaRPr lang="en-US" sz="1200" i="0" dirty="0">
              <a:solidFill>
                <a:prstClr val="white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08025"/>
            <a:ext cx="4668837" cy="350202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62" y="4443599"/>
            <a:ext cx="5706602" cy="42266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endParaRPr lang="en-US" sz="1300" b="1" dirty="0"/>
          </a:p>
          <a:p>
            <a:pPr eaLnBrk="1" hangingPunct="1"/>
            <a:r>
              <a:rPr lang="en-US" sz="1300" b="1" dirty="0"/>
              <a:t>DATA SOURCE(s):                                                                            CURRENT “AS OF” DATE:</a:t>
            </a:r>
            <a:endParaRPr lang="en-US" sz="1300" b="1" baseline="30000" dirty="0"/>
          </a:p>
          <a:p>
            <a:pPr eaLnBrk="1" hangingPunct="1"/>
            <a:endParaRPr 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1869531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9475-24A7-4734-A3DF-FEAD4F6571A5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3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686F-A384-45E8-8FA4-C95058FC61B5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3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AC9-354A-4291-83EB-08AE018ACA81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549D-E373-4673-B4C6-FFEC1741E2AA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7EEC-B113-48B5-9962-F3B684898A67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3888" y="4008296"/>
            <a:ext cx="78867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3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DCD0-6416-4ACC-812D-717965DEB49F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9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80B-3763-4403-9BA1-6B4020CD7F2C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3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A7CB-E156-40EF-9BD5-FC585B62EC19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4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45B5E-7EBF-4C3C-81BC-2A0F90CD71A1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4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26E2-2B28-4DDC-9150-04A263AD61BE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94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F7F6-8D3C-4546-A492-9A376FCFC31D}" type="datetime1">
              <a:rPr lang="en-US" smtClean="0"/>
              <a:t>7/30/2025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5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A80E-78A9-4DF2-851F-A16B6B480830}" type="datetime1">
              <a:rPr lang="en-US" smtClean="0"/>
              <a:pPr/>
              <a:t>7/30/2025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36682-52DE-40C7-9E4B-AEC8735F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85650" y="138551"/>
            <a:ext cx="45719" cy="4247025"/>
          </a:xfrm>
          <a:prstGeom prst="rect">
            <a:avLst/>
          </a:prstGeom>
          <a:solidFill>
            <a:srgbClr val="124B8E"/>
          </a:solidFill>
          <a:ln>
            <a:solidFill>
              <a:srgbClr val="0C2577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76141" y="6103907"/>
            <a:ext cx="45719" cy="649150"/>
          </a:xfrm>
          <a:prstGeom prst="rect">
            <a:avLst/>
          </a:prstGeom>
          <a:solidFill>
            <a:srgbClr val="124B8E"/>
          </a:solidFill>
          <a:ln>
            <a:solidFill>
              <a:srgbClr val="0C2577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98715" y="5140868"/>
            <a:ext cx="1600203" cy="21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3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imberly.A.Vallone.civ@us.navy.mi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spending.gov/#/" TargetMode="External"/><Relationship Id="rId2" Type="http://schemas.openxmlformats.org/officeDocument/2006/relationships/hyperlink" Target="http://www.beta.sam.go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tlantic.navfac.navy.mil/" TargetMode="External"/><Relationship Id="rId2" Type="http://schemas.openxmlformats.org/officeDocument/2006/relationships/hyperlink" Target="https://www.acquisition.gov/procurement-foreca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avfac.navy.mil/Divisions/Office-of-Small-Business-Programs" TargetMode="External"/><Relationship Id="rId4" Type="http://schemas.openxmlformats.org/officeDocument/2006/relationships/hyperlink" Target="https://atlantic.navfac.navy.mil/NAVFAC-Worldwide/NAVFAC-Mid-Atlantic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.go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98" y="137378"/>
            <a:ext cx="8217794" cy="205444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15110" y="2775704"/>
            <a:ext cx="8313785" cy="148045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24B8E"/>
                </a:solidFill>
                <a:latin typeface="Leelawadee UI Semilight" panose="020B0402040204020203" pitchFamily="34" charset="-34"/>
                <a:ea typeface="+mj-ea"/>
                <a:cs typeface="Leelawadee UI Semilight" panose="020B0402040204020203" pitchFamily="34" charset="-34"/>
              </a:defRPr>
            </a:lvl1pPr>
          </a:lstStyle>
          <a:p>
            <a:pPr algn="ctr"/>
            <a:r>
              <a:rPr lang="en-US" kern="0" dirty="0">
                <a:solidFill>
                  <a:srgbClr val="002060"/>
                </a:solidFill>
                <a:latin typeface="Arial"/>
              </a:rPr>
              <a:t>How to do Business</a:t>
            </a:r>
          </a:p>
          <a:p>
            <a:pPr algn="ctr"/>
            <a:r>
              <a:rPr lang="en-US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with </a:t>
            </a:r>
          </a:p>
          <a:p>
            <a:pPr algn="ctr"/>
            <a:r>
              <a:rPr lang="en-US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NAVFAC</a:t>
            </a:r>
            <a:b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kern="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415110" y="5481790"/>
            <a:ext cx="8313785" cy="3657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24B8E"/>
                </a:solidFill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24B8E"/>
                </a:solidFill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24B8E"/>
                </a:solidFill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24B8E"/>
                </a:solidFill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24B8E"/>
                </a:solidFill>
                <a:latin typeface="Leelawadee UI Semilight" panose="020B0402040204020203" pitchFamily="34" charset="-34"/>
                <a:ea typeface="+mn-ea"/>
                <a:cs typeface="Leelawadee UI Semilight" panose="020B0402040204020203" pitchFamily="34" charset="-34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Jul 2025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415108" y="4170348"/>
            <a:ext cx="8313784" cy="125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ts val="400"/>
              </a:spcBef>
              <a:spcAft>
                <a:spcPct val="0"/>
              </a:spcAft>
              <a:buNone/>
              <a:defRPr sz="2200" b="1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5760" indent="-182880" algn="l" rtl="0" fontAlgn="base">
              <a:spcBef>
                <a:spcPts val="400"/>
              </a:spcBef>
              <a:spcAft>
                <a:spcPct val="0"/>
              </a:spcAft>
              <a:buChar char="–"/>
              <a:defRPr b="1">
                <a:solidFill>
                  <a:srgbClr val="002060"/>
                </a:solidFill>
                <a:latin typeface="+mn-lt"/>
              </a:defRPr>
            </a:lvl2pPr>
            <a:lvl3pPr marL="548640" indent="-182880" algn="l" rtl="0" fontAlgn="base"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rgbClr val="002060"/>
                </a:solidFill>
                <a:latin typeface="+mn-lt"/>
              </a:defRPr>
            </a:lvl3pPr>
            <a:lvl4pPr marL="731520" indent="-182880" algn="l" rtl="0" fontAlgn="base">
              <a:spcBef>
                <a:spcPts val="400"/>
              </a:spcBef>
              <a:spcAft>
                <a:spcPct val="0"/>
              </a:spcAft>
              <a:buChar char="–"/>
              <a:defRPr sz="1400">
                <a:solidFill>
                  <a:srgbClr val="002060"/>
                </a:solidFill>
                <a:latin typeface="+mn-lt"/>
              </a:defRPr>
            </a:lvl4pPr>
            <a:lvl5pPr marL="914400" indent="-182880" algn="l" rtl="0" fontAlgn="base">
              <a:spcBef>
                <a:spcPts val="400"/>
              </a:spcBef>
              <a:spcAft>
                <a:spcPct val="0"/>
              </a:spcAft>
              <a:buChar char="»"/>
              <a:defRPr sz="1400">
                <a:solidFill>
                  <a:srgbClr val="002060"/>
                </a:solidFill>
                <a:latin typeface="+mn-lt"/>
              </a:defRPr>
            </a:lvl5pPr>
            <a:lvl6pPr marL="2400300" indent="-1143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+mn-lt"/>
              </a:defRPr>
            </a:lvl6pPr>
            <a:lvl7pPr marL="2857500" indent="-1143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+mn-lt"/>
              </a:defRPr>
            </a:lvl7pPr>
            <a:lvl8pPr marL="3314700" indent="-1143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+mn-lt"/>
              </a:defRPr>
            </a:lvl8pPr>
            <a:lvl9pPr marL="3771900" indent="-1143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+mn-lt"/>
              </a:defRPr>
            </a:lvl9pPr>
          </a:lstStyle>
          <a:p>
            <a:pPr algn="ctr"/>
            <a:endParaRPr lang="en-US" sz="2000" dirty="0">
              <a:latin typeface="Arial Narrow" panose="020B0606020202030204" pitchFamily="34" charset="0"/>
              <a:ea typeface="+mj-ea"/>
            </a:endParaRPr>
          </a:p>
          <a:p>
            <a:pPr algn="ctr"/>
            <a:r>
              <a:rPr lang="en-US" sz="2000" dirty="0">
                <a:latin typeface="Arial Narrow" panose="020B0606020202030204" pitchFamily="34" charset="0"/>
                <a:ea typeface="+mj-ea"/>
              </a:rPr>
              <a:t>Small Business Outreach</a:t>
            </a:r>
          </a:p>
          <a:p>
            <a:pPr algn="ctr"/>
            <a:r>
              <a:rPr lang="en-US" sz="1800" kern="0" dirty="0"/>
              <a:t>Coastal Carolina Community College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31421"/>
            <a:ext cx="41148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7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6350" y="255588"/>
            <a:ext cx="8332788" cy="755650"/>
          </a:xfrm>
        </p:spPr>
        <p:txBody>
          <a:bodyPr lIns="92069" tIns="46034" rIns="92069" bIns="46034" anchor="t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Contact Information</a:t>
            </a:r>
            <a:endParaRPr lang="en-US" sz="3200" kern="1200" dirty="0">
              <a:latin typeface="Verdana" panose="020B0604030504040204" pitchFamily="34" charset="0"/>
              <a:ea typeface="Verdana" panose="020B0604030504040204" pitchFamily="34" charset="0"/>
              <a:cs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8" y="1308100"/>
            <a:ext cx="4313237" cy="5097463"/>
          </a:xfrm>
        </p:spPr>
        <p:txBody>
          <a:bodyPr lIns="92069" tIns="46034" rIns="92069" bIns="46034"/>
          <a:lstStyle/>
          <a:p>
            <a:pPr eaLnBrk="1" hangingPunct="1">
              <a:buSzPct val="125000"/>
              <a:buFontTx/>
              <a:buNone/>
            </a:pPr>
            <a:r>
              <a:rPr lang="en-US" sz="1800" dirty="0"/>
              <a:t>		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074068" y="1395413"/>
            <a:ext cx="4738688" cy="5073650"/>
          </a:xfrm>
        </p:spPr>
        <p:txBody>
          <a:bodyPr lIns="92069" tIns="46034" rIns="92069" bIns="46034">
            <a:noAutofit/>
          </a:bodyPr>
          <a:lstStyle/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Ms. Kimberly Vallone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Assistant Deputy for Small Business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NAVFAC Mid-Atlantic</a:t>
            </a:r>
          </a:p>
          <a:p>
            <a:pPr marL="457200" lvl="1" indent="0">
              <a:spcBef>
                <a:spcPct val="10000"/>
              </a:spcBef>
              <a:buClr>
                <a:srgbClr val="003366"/>
              </a:buClr>
              <a:buNone/>
            </a:pP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/>
              </a:rPr>
              <a:t>Kimberly.A.Vallone.civ@us.navy.mil</a:t>
            </a: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endParaRPr lang="en-US" sz="18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r>
              <a:rPr lang="en-US" sz="1900" b="1" i="1">
                <a:solidFill>
                  <a:srgbClr val="002060"/>
                </a:solidFill>
                <a:latin typeface="Baguet Script" panose="00000500000000000000" pitchFamily="2" charset="0"/>
                <a:ea typeface="+mj-ea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</a:t>
            </a:r>
            <a:r>
              <a:rPr lang="en-US" sz="1900" b="1" i="1" dirty="0">
                <a:solidFill>
                  <a:srgbClr val="002060"/>
                </a:solidFill>
                <a:latin typeface="Baguet Script" panose="00000500000000000000" pitchFamily="2" charset="0"/>
                <a:ea typeface="+mj-ea"/>
                <a:cs typeface="Arial" panose="020B0604020202020204" pitchFamily="34" charset="0"/>
              </a:rPr>
              <a:t>				</a:t>
            </a:r>
            <a:endParaRPr lang="en-US" sz="1400" b="1" i="1" dirty="0">
              <a:solidFill>
                <a:srgbClr val="002060"/>
              </a:solidFill>
              <a:latin typeface="Baguet Script" panose="00000500000000000000" pitchFamily="2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7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6350" y="255588"/>
            <a:ext cx="8332788" cy="755650"/>
          </a:xfrm>
        </p:spPr>
        <p:txBody>
          <a:bodyPr lIns="92069" tIns="46034" rIns="92069" bIns="46034" anchor="t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NAVFAC Mid-Atlantic AOR</a:t>
            </a:r>
            <a:endParaRPr lang="en-US" sz="3200" kern="1200" dirty="0">
              <a:latin typeface="Verdana" panose="020B0604030504040204" pitchFamily="34" charset="0"/>
              <a:ea typeface="Verdana" panose="020B0604030504040204" pitchFamily="34" charset="0"/>
              <a:cs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8" y="1308100"/>
            <a:ext cx="4313237" cy="5097463"/>
          </a:xfrm>
        </p:spPr>
        <p:txBody>
          <a:bodyPr lIns="92069" tIns="46034" rIns="92069" bIns="46034"/>
          <a:lstStyle/>
          <a:p>
            <a:pPr eaLnBrk="1" hangingPunct="1">
              <a:buSzPct val="125000"/>
              <a:buFontTx/>
              <a:buNone/>
            </a:pPr>
            <a:r>
              <a:rPr lang="en-US" sz="1800" dirty="0"/>
              <a:t>		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074068" y="1395413"/>
            <a:ext cx="4738688" cy="5073650"/>
          </a:xfrm>
        </p:spPr>
        <p:txBody>
          <a:bodyPr lIns="92069" tIns="46034" rIns="92069" bIns="46034"/>
          <a:lstStyle/>
          <a:p>
            <a:pPr marL="457200" lvl="1" indent="0" eaLnBrk="1" hangingPunct="1">
              <a:spcBef>
                <a:spcPct val="10000"/>
              </a:spcBef>
              <a:buClr>
                <a:srgbClr val="003366"/>
              </a:buClr>
              <a:buNone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7930" y="1295772"/>
            <a:ext cx="7201208" cy="500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3"/>
          <p:cNvSpPr>
            <a:spLocks noChangeArrowheads="1"/>
          </p:cNvSpPr>
          <p:nvPr/>
        </p:nvSpPr>
        <p:spPr bwMode="auto">
          <a:xfrm>
            <a:off x="871904" y="3718259"/>
            <a:ext cx="1311539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Crane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NSA Crane</a:t>
            </a:r>
          </a:p>
        </p:txBody>
      </p:sp>
      <p:sp>
        <p:nvSpPr>
          <p:cNvPr id="7" name="Text Box 13"/>
          <p:cNvSpPr>
            <a:spLocks noChangeArrowheads="1"/>
          </p:cNvSpPr>
          <p:nvPr/>
        </p:nvSpPr>
        <p:spPr bwMode="auto">
          <a:xfrm>
            <a:off x="3831755" y="5543732"/>
            <a:ext cx="1884242" cy="272415"/>
          </a:xfrm>
          <a:prstGeom prst="roundRect">
            <a:avLst>
              <a:gd name="adj" fmla="val 16667"/>
            </a:avLst>
          </a:prstGeom>
          <a:noFill/>
          <a:ln w="12700">
            <a:noFill/>
            <a:miter lim="800000"/>
            <a:headEnd/>
            <a:tailEnd type="triangle"/>
          </a:ln>
        </p:spPr>
        <p:txBody>
          <a:bodyPr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FEAD Beaufort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MCAS Beaufort</a:t>
            </a:r>
          </a:p>
        </p:txBody>
      </p:sp>
      <p:sp>
        <p:nvSpPr>
          <p:cNvPr id="8" name="Text Box 13"/>
          <p:cNvSpPr>
            <a:spLocks noChangeArrowheads="1"/>
          </p:cNvSpPr>
          <p:nvPr/>
        </p:nvSpPr>
        <p:spPr bwMode="auto">
          <a:xfrm>
            <a:off x="3683676" y="5681630"/>
            <a:ext cx="2115557" cy="272415"/>
          </a:xfrm>
          <a:prstGeom prst="roundRect">
            <a:avLst>
              <a:gd name="adj" fmla="val 16667"/>
            </a:avLst>
          </a:prstGeom>
          <a:noFill/>
          <a:ln w="12700">
            <a:noFill/>
            <a:miter lim="800000"/>
            <a:headEnd/>
            <a:tailEnd type="triangle"/>
          </a:ln>
        </p:spPr>
        <p:txBody>
          <a:bodyPr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FEAD Parris Island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MCRD Parris Island</a:t>
            </a:r>
          </a:p>
        </p:txBody>
      </p:sp>
      <p:sp>
        <p:nvSpPr>
          <p:cNvPr id="9" name="Text Box 13"/>
          <p:cNvSpPr>
            <a:spLocks noChangeArrowheads="1"/>
          </p:cNvSpPr>
          <p:nvPr/>
        </p:nvSpPr>
        <p:spPr bwMode="auto">
          <a:xfrm>
            <a:off x="4447861" y="5118873"/>
            <a:ext cx="2378805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92377"/>
                </a:solidFill>
                <a:latin typeface="Calibri" pitchFamily="34" charset="0"/>
                <a:cs typeface="Calibri" pitchFamily="34" charset="0"/>
              </a:rPr>
              <a:t>ROICC Camp Lejeune 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MCB Camp Lejeune</a:t>
            </a:r>
            <a:endParaRPr lang="en-US" sz="1000" b="1" dirty="0">
              <a:solidFill>
                <a:srgbClr val="0000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 Box 13"/>
          <p:cNvSpPr>
            <a:spLocks noChangeArrowheads="1"/>
          </p:cNvSpPr>
          <p:nvPr/>
        </p:nvSpPr>
        <p:spPr bwMode="auto">
          <a:xfrm>
            <a:off x="6053271" y="2365997"/>
            <a:ext cx="2219422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Maine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Portsmouth Naval Shipyard</a:t>
            </a:r>
          </a:p>
        </p:txBody>
      </p:sp>
      <p:sp>
        <p:nvSpPr>
          <p:cNvPr id="11" name="Text Box 13"/>
          <p:cNvSpPr>
            <a:spLocks noChangeArrowheads="1"/>
          </p:cNvSpPr>
          <p:nvPr/>
        </p:nvSpPr>
        <p:spPr bwMode="auto">
          <a:xfrm>
            <a:off x="3486527" y="2150590"/>
            <a:ext cx="174732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NSA Saratoga Springs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NL)</a:t>
            </a:r>
          </a:p>
        </p:txBody>
      </p:sp>
      <p:sp>
        <p:nvSpPr>
          <p:cNvPr id="12" name="Text Box 13"/>
          <p:cNvSpPr>
            <a:spLocks noChangeArrowheads="1"/>
          </p:cNvSpPr>
          <p:nvPr/>
        </p:nvSpPr>
        <p:spPr bwMode="auto">
          <a:xfrm>
            <a:off x="5935921" y="3050994"/>
            <a:ext cx="2219422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Newport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NAVSTA Newport</a:t>
            </a:r>
          </a:p>
        </p:txBody>
      </p:sp>
      <p:sp>
        <p:nvSpPr>
          <p:cNvPr id="13" name="Text Box 13"/>
          <p:cNvSpPr>
            <a:spLocks noChangeArrowheads="1"/>
          </p:cNvSpPr>
          <p:nvPr/>
        </p:nvSpPr>
        <p:spPr bwMode="auto">
          <a:xfrm>
            <a:off x="5736621" y="3181827"/>
            <a:ext cx="2219423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New London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SUBASE New London</a:t>
            </a:r>
          </a:p>
        </p:txBody>
      </p:sp>
      <p:sp>
        <p:nvSpPr>
          <p:cNvPr id="14" name="Text Box 13"/>
          <p:cNvSpPr>
            <a:spLocks noChangeArrowheads="1"/>
          </p:cNvSpPr>
          <p:nvPr/>
        </p:nvSpPr>
        <p:spPr bwMode="auto">
          <a:xfrm>
            <a:off x="5381551" y="3334214"/>
            <a:ext cx="1309649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Earle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NWS Earle</a:t>
            </a:r>
          </a:p>
        </p:txBody>
      </p:sp>
      <p:sp>
        <p:nvSpPr>
          <p:cNvPr id="15" name="Text Box 13"/>
          <p:cNvSpPr>
            <a:spLocks noChangeArrowheads="1"/>
          </p:cNvSpPr>
          <p:nvPr/>
        </p:nvSpPr>
        <p:spPr bwMode="auto">
          <a:xfrm>
            <a:off x="2737487" y="3549485"/>
            <a:ext cx="1710374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NSA Mechanicsburg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PA)</a:t>
            </a:r>
          </a:p>
        </p:txBody>
      </p:sp>
      <p:sp>
        <p:nvSpPr>
          <p:cNvPr id="16" name="Text Box 13"/>
          <p:cNvSpPr>
            <a:spLocks noChangeArrowheads="1"/>
          </p:cNvSpPr>
          <p:nvPr/>
        </p:nvSpPr>
        <p:spPr bwMode="auto">
          <a:xfrm>
            <a:off x="4958253" y="3931051"/>
            <a:ext cx="2110782" cy="272378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NASA Wallops Island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LC/FS)</a:t>
            </a:r>
          </a:p>
        </p:txBody>
      </p:sp>
      <p:sp>
        <p:nvSpPr>
          <p:cNvPr id="17" name="Text Box 13"/>
          <p:cNvSpPr>
            <a:spLocks noChangeArrowheads="1"/>
          </p:cNvSpPr>
          <p:nvPr/>
        </p:nvSpPr>
        <p:spPr bwMode="auto">
          <a:xfrm>
            <a:off x="5276776" y="3520367"/>
            <a:ext cx="2110781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NSA Philadelphia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PA)</a:t>
            </a:r>
          </a:p>
        </p:txBody>
      </p:sp>
      <p:sp>
        <p:nvSpPr>
          <p:cNvPr id="18" name="Text Box 13"/>
          <p:cNvSpPr>
            <a:spLocks noChangeArrowheads="1"/>
          </p:cNvSpPr>
          <p:nvPr/>
        </p:nvSpPr>
        <p:spPr bwMode="auto">
          <a:xfrm>
            <a:off x="5233852" y="4048180"/>
            <a:ext cx="3140890" cy="1123712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Oceana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NAS Oceana and Dam Neck Annex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JEB Little Creek-Ft Story </a:t>
            </a:r>
            <a:r>
              <a:rPr lang="en-US" sz="1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JEBLC-FS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Norfolk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NAVSTA Norfolk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NSA Hampton Roads </a:t>
            </a:r>
            <a:r>
              <a:rPr lang="en-US" sz="1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NSA HR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Portsmouth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Norfolk  NSY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Yorktown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NWS Yorktown and Cheatham Annex</a:t>
            </a:r>
          </a:p>
        </p:txBody>
      </p:sp>
      <p:sp>
        <p:nvSpPr>
          <p:cNvPr id="19" name="Text Box 13"/>
          <p:cNvSpPr>
            <a:spLocks noChangeArrowheads="1"/>
          </p:cNvSpPr>
          <p:nvPr/>
        </p:nvSpPr>
        <p:spPr bwMode="auto">
          <a:xfrm>
            <a:off x="5177831" y="3661910"/>
            <a:ext cx="1814686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PWD Pennsylvania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PNBC Annex</a:t>
            </a:r>
          </a:p>
        </p:txBody>
      </p:sp>
      <p:sp>
        <p:nvSpPr>
          <p:cNvPr id="20" name="Text Box 13"/>
          <p:cNvSpPr>
            <a:spLocks noChangeArrowheads="1"/>
          </p:cNvSpPr>
          <p:nvPr/>
        </p:nvSpPr>
        <p:spPr bwMode="auto">
          <a:xfrm>
            <a:off x="4639439" y="4980648"/>
            <a:ext cx="215311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92377"/>
                </a:solidFill>
                <a:latin typeface="Calibri" pitchFamily="34" charset="0"/>
                <a:cs typeface="Calibri" pitchFamily="34" charset="0"/>
              </a:rPr>
              <a:t>FEAD Cherry Point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MCAS Cherry Point</a:t>
            </a:r>
          </a:p>
        </p:txBody>
      </p:sp>
      <p:sp>
        <p:nvSpPr>
          <p:cNvPr id="21" name="Text Box 13"/>
          <p:cNvSpPr>
            <a:spLocks noChangeArrowheads="1"/>
          </p:cNvSpPr>
          <p:nvPr/>
        </p:nvSpPr>
        <p:spPr bwMode="auto">
          <a:xfrm>
            <a:off x="194889" y="5289178"/>
            <a:ext cx="1311682" cy="273050"/>
          </a:xfrm>
          <a:prstGeom prst="roundRect">
            <a:avLst>
              <a:gd name="adj" fmla="val 16667"/>
            </a:avLst>
          </a:prstGeom>
          <a:solidFill>
            <a:srgbClr val="CCFFFF">
              <a:alpha val="7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North Ops </a:t>
            </a:r>
          </a:p>
        </p:txBody>
      </p:sp>
      <p:sp>
        <p:nvSpPr>
          <p:cNvPr id="22" name="Text Box 13"/>
          <p:cNvSpPr>
            <a:spLocks noChangeArrowheads="1"/>
          </p:cNvSpPr>
          <p:nvPr/>
        </p:nvSpPr>
        <p:spPr bwMode="auto">
          <a:xfrm>
            <a:off x="194372" y="5607663"/>
            <a:ext cx="1333301" cy="272415"/>
          </a:xfrm>
          <a:prstGeom prst="roundRect">
            <a:avLst>
              <a:gd name="adj" fmla="val 16667"/>
            </a:avLst>
          </a:prstGeom>
          <a:solidFill>
            <a:srgbClr val="FFFF99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Hampton Roads  Ops</a:t>
            </a:r>
          </a:p>
        </p:txBody>
      </p:sp>
      <p:sp>
        <p:nvSpPr>
          <p:cNvPr id="23" name="Text Box 13"/>
          <p:cNvSpPr>
            <a:spLocks noChangeArrowheads="1"/>
          </p:cNvSpPr>
          <p:nvPr/>
        </p:nvSpPr>
        <p:spPr bwMode="auto">
          <a:xfrm>
            <a:off x="195033" y="5934007"/>
            <a:ext cx="1311538" cy="273050"/>
          </a:xfrm>
          <a:prstGeom prst="roundRect">
            <a:avLst>
              <a:gd name="adj" fmla="val 16667"/>
            </a:avLst>
          </a:prstGeom>
          <a:solidFill>
            <a:srgbClr val="FFCC66">
              <a:alpha val="7451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92377"/>
                </a:solidFill>
                <a:latin typeface="Calibri" pitchFamily="34" charset="0"/>
                <a:cs typeface="Calibri" pitchFamily="34" charset="0"/>
              </a:rPr>
              <a:t>Marine Corps Ops </a:t>
            </a:r>
          </a:p>
        </p:txBody>
      </p:sp>
      <p:sp>
        <p:nvSpPr>
          <p:cNvPr id="24" name="Text Box 13"/>
          <p:cNvSpPr>
            <a:spLocks noChangeArrowheads="1"/>
          </p:cNvSpPr>
          <p:nvPr/>
        </p:nvSpPr>
        <p:spPr bwMode="auto">
          <a:xfrm>
            <a:off x="258808" y="2417038"/>
            <a:ext cx="101172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MARFORRES </a:t>
            </a:r>
            <a:r>
              <a:rPr lang="en-US" sz="1000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FST</a:t>
            </a:r>
            <a:endParaRPr lang="en-US" sz="10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 Great Lakes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5982121" y="5410646"/>
            <a:ext cx="3161879" cy="75765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109537" lvl="1" algn="ctr">
              <a:spcAft>
                <a:spcPts val="300"/>
              </a:spcAft>
              <a:defRPr/>
            </a:pPr>
            <a:r>
              <a:rPr lang="en-US" sz="1200" b="1" dirty="0">
                <a:ln w="1905"/>
                <a:solidFill>
                  <a:srgbClr val="092377"/>
                </a:solidFill>
                <a:cs typeface="Calibri" pitchFamily="34" charset="0"/>
              </a:rPr>
              <a:t>MIDLANT AOR</a:t>
            </a:r>
          </a:p>
          <a:p>
            <a:pPr marL="109537" lvl="1" algn="ctr" fontAlgn="base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1000" b="1" dirty="0">
                <a:ln w="1905"/>
                <a:solidFill>
                  <a:srgbClr val="092377"/>
                </a:solidFill>
                <a:cs typeface="Calibri" pitchFamily="34" charset="0"/>
              </a:rPr>
              <a:t>13 PWDs - 3 FEADs - 1 ROICC </a:t>
            </a:r>
            <a:br>
              <a:rPr lang="en-US" sz="1000" b="1" dirty="0">
                <a:ln w="1905"/>
                <a:solidFill>
                  <a:srgbClr val="092377"/>
                </a:solidFill>
                <a:cs typeface="Calibri" pitchFamily="34" charset="0"/>
              </a:rPr>
            </a:br>
            <a:r>
              <a:rPr lang="en-US" sz="1000" b="1" dirty="0">
                <a:ln w="1905"/>
                <a:solidFill>
                  <a:srgbClr val="092377"/>
                </a:solidFill>
                <a:cs typeface="Calibri" pitchFamily="34" charset="0"/>
              </a:rPr>
              <a:t>204 Navy Sites including 39 NOSCs</a:t>
            </a:r>
            <a:br>
              <a:rPr lang="en-US" sz="1000" b="1" dirty="0">
                <a:ln w="1905"/>
                <a:solidFill>
                  <a:srgbClr val="092377"/>
                </a:solidFill>
                <a:cs typeface="Calibri" pitchFamily="34" charset="0"/>
              </a:rPr>
            </a:br>
            <a:r>
              <a:rPr lang="en-US" sz="1000" b="1" dirty="0">
                <a:ln w="1905"/>
                <a:solidFill>
                  <a:srgbClr val="092377"/>
                </a:solidFill>
                <a:cs typeface="Calibri" pitchFamily="34" charset="0"/>
              </a:rPr>
              <a:t>118 MC Reserve Sites (plus 79 sites out of AOR)</a:t>
            </a:r>
          </a:p>
        </p:txBody>
      </p:sp>
      <p:sp>
        <p:nvSpPr>
          <p:cNvPr id="26" name="Isosceles Triangle 25"/>
          <p:cNvSpPr/>
          <p:nvPr/>
        </p:nvSpPr>
        <p:spPr bwMode="auto">
          <a:xfrm>
            <a:off x="7500825" y="1213462"/>
            <a:ext cx="990600" cy="762000"/>
          </a:xfrm>
          <a:prstGeom prst="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7" name="Isosceles Triangle 26"/>
          <p:cNvSpPr/>
          <p:nvPr/>
        </p:nvSpPr>
        <p:spPr bwMode="auto">
          <a:xfrm>
            <a:off x="7500825" y="1213462"/>
            <a:ext cx="1219200" cy="762000"/>
          </a:xfrm>
          <a:prstGeom prst="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Text Box 13"/>
          <p:cNvSpPr>
            <a:spLocks noChangeArrowheads="1"/>
          </p:cNvSpPr>
          <p:nvPr/>
        </p:nvSpPr>
        <p:spPr bwMode="auto">
          <a:xfrm>
            <a:off x="265936" y="2746261"/>
            <a:ext cx="103629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PWD Great Lakes</a:t>
            </a:r>
          </a:p>
          <a:p>
            <a:pPr marL="342900" indent="-342900" fontAlgn="base">
              <a:spcAft>
                <a:spcPct val="0"/>
              </a:spcAft>
            </a:pPr>
            <a:r>
              <a:rPr lang="en-US" sz="1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NS Great Lakes</a:t>
            </a:r>
          </a:p>
        </p:txBody>
      </p:sp>
      <p:sp>
        <p:nvSpPr>
          <p:cNvPr id="29" name="Text Box 13"/>
          <p:cNvSpPr>
            <a:spLocks noChangeArrowheads="1"/>
          </p:cNvSpPr>
          <p:nvPr/>
        </p:nvSpPr>
        <p:spPr bwMode="auto">
          <a:xfrm>
            <a:off x="1562295" y="3080273"/>
            <a:ext cx="1756676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DCMA/DLA Cleveland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GL)</a:t>
            </a:r>
          </a:p>
        </p:txBody>
      </p:sp>
      <p:sp>
        <p:nvSpPr>
          <p:cNvPr id="30" name="Text Box 13"/>
          <p:cNvSpPr>
            <a:spLocks noChangeArrowheads="1"/>
          </p:cNvSpPr>
          <p:nvPr/>
        </p:nvSpPr>
        <p:spPr bwMode="auto">
          <a:xfrm>
            <a:off x="4308366" y="1507300"/>
            <a:ext cx="1872833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SERE School Range </a:t>
            </a:r>
            <a:r>
              <a:rPr lang="en-US" sz="1000" b="1" i="1" dirty="0">
                <a:solidFill>
                  <a:srgbClr val="092377"/>
                </a:solidFill>
                <a:latin typeface="Calibri" pitchFamily="34" charset="0"/>
                <a:cs typeface="Calibri" pitchFamily="34" charset="0"/>
              </a:rPr>
              <a:t>(PWD ME)</a:t>
            </a:r>
          </a:p>
        </p:txBody>
      </p:sp>
      <p:sp>
        <p:nvSpPr>
          <p:cNvPr id="31" name="Text Box 13"/>
          <p:cNvSpPr>
            <a:spLocks noChangeArrowheads="1"/>
          </p:cNvSpPr>
          <p:nvPr/>
        </p:nvSpPr>
        <p:spPr bwMode="auto">
          <a:xfrm>
            <a:off x="6846333" y="1600325"/>
            <a:ext cx="174732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Great Pond </a:t>
            </a:r>
            <a:r>
              <a:rPr lang="en-US" sz="1000" b="1" i="1" dirty="0">
                <a:solidFill>
                  <a:srgbClr val="092377"/>
                </a:solidFill>
                <a:latin typeface="Calibri" pitchFamily="34" charset="0"/>
                <a:cs typeface="Calibri" pitchFamily="34" charset="0"/>
              </a:rPr>
              <a:t>(PWD ME)</a:t>
            </a:r>
          </a:p>
        </p:txBody>
      </p:sp>
      <p:sp>
        <p:nvSpPr>
          <p:cNvPr id="32" name="Text Box 13"/>
          <p:cNvSpPr>
            <a:spLocks noChangeArrowheads="1"/>
          </p:cNvSpPr>
          <p:nvPr/>
        </p:nvSpPr>
        <p:spPr bwMode="auto">
          <a:xfrm>
            <a:off x="6826666" y="1943077"/>
            <a:ext cx="174732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NCTS Cutler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ME)</a:t>
            </a:r>
          </a:p>
        </p:txBody>
      </p:sp>
      <p:sp>
        <p:nvSpPr>
          <p:cNvPr id="33" name="Text Box 13"/>
          <p:cNvSpPr>
            <a:spLocks noChangeArrowheads="1"/>
          </p:cNvSpPr>
          <p:nvPr/>
        </p:nvSpPr>
        <p:spPr bwMode="auto">
          <a:xfrm>
            <a:off x="6597856" y="2093582"/>
            <a:ext cx="174732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NAVSATOPSCEN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ME)</a:t>
            </a:r>
          </a:p>
        </p:txBody>
      </p:sp>
      <p:sp>
        <p:nvSpPr>
          <p:cNvPr id="34" name="Text Box 13"/>
          <p:cNvSpPr>
            <a:spLocks noChangeArrowheads="1"/>
          </p:cNvSpPr>
          <p:nvPr/>
        </p:nvSpPr>
        <p:spPr bwMode="auto">
          <a:xfrm>
            <a:off x="6133794" y="2695183"/>
            <a:ext cx="174732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USS Constitution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ME)</a:t>
            </a:r>
          </a:p>
        </p:txBody>
      </p:sp>
      <p:sp>
        <p:nvSpPr>
          <p:cNvPr id="35" name="Text Box 13"/>
          <p:cNvSpPr>
            <a:spLocks noChangeArrowheads="1"/>
          </p:cNvSpPr>
          <p:nvPr/>
        </p:nvSpPr>
        <p:spPr bwMode="auto">
          <a:xfrm>
            <a:off x="1725052" y="4043702"/>
            <a:ext cx="2669685" cy="27241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NSGA (former) Sugar Grove </a:t>
            </a:r>
            <a:r>
              <a:rPr lang="en-US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(PWD Yorktown)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276776" y="4151440"/>
            <a:ext cx="0" cy="87202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773876" y="4420001"/>
            <a:ext cx="502900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 flipV="1">
            <a:off x="5025326" y="3578604"/>
            <a:ext cx="184377" cy="214178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5025326" y="3495625"/>
            <a:ext cx="276567" cy="170938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 flipV="1">
            <a:off x="5982121" y="2768280"/>
            <a:ext cx="198940" cy="73099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5209703" y="2290871"/>
            <a:ext cx="92189" cy="24359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4367334" y="3470403"/>
            <a:ext cx="187060" cy="217488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3273859" y="3060636"/>
            <a:ext cx="212668" cy="155845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3894285" y="3990675"/>
            <a:ext cx="129382" cy="160765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5" name="Straight Arrow Connector 44"/>
          <p:cNvCxnSpPr>
            <a:endCxn id="53" idx="2"/>
          </p:cNvCxnSpPr>
          <p:nvPr/>
        </p:nvCxnSpPr>
        <p:spPr bwMode="auto">
          <a:xfrm flipV="1">
            <a:off x="1284047" y="2841379"/>
            <a:ext cx="711376" cy="49219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931600" y="1657918"/>
            <a:ext cx="137459" cy="24359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6624525" y="1736533"/>
            <a:ext cx="267499" cy="20654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340914" y="5116855"/>
            <a:ext cx="69338" cy="45719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273742" y="5088793"/>
            <a:ext cx="101841" cy="101841"/>
          </a:xfrm>
          <a:prstGeom prst="ellipse">
            <a:avLst/>
          </a:prstGeom>
          <a:solidFill>
            <a:schemeClr val="tx1">
              <a:lumMod val="65000"/>
              <a:lumOff val="35000"/>
              <a:alpha val="9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0914" y="5058921"/>
            <a:ext cx="200725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09537" lvl="1">
              <a:spcAft>
                <a:spcPts val="300"/>
              </a:spcAft>
              <a:defRPr/>
            </a:pPr>
            <a:r>
              <a:rPr lang="en-US" sz="1000" b="1" dirty="0">
                <a:ln w="1905"/>
                <a:solidFill>
                  <a:srgbClr val="002060"/>
                </a:solidFill>
                <a:cs typeface="Calibri" pitchFamily="34" charset="0"/>
              </a:rPr>
              <a:t>PWD / FEAD / ROICC / FST</a:t>
            </a:r>
          </a:p>
        </p:txBody>
      </p:sp>
      <p:sp>
        <p:nvSpPr>
          <p:cNvPr id="51" name="Oval 50"/>
          <p:cNvSpPr/>
          <p:nvPr/>
        </p:nvSpPr>
        <p:spPr bwMode="auto">
          <a:xfrm>
            <a:off x="291716" y="4933275"/>
            <a:ext cx="64008" cy="64008"/>
          </a:xfrm>
          <a:prstGeom prst="ellipse">
            <a:avLst/>
          </a:prstGeom>
          <a:solidFill>
            <a:schemeClr val="tx1"/>
          </a:solidFill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8165" y="4869574"/>
            <a:ext cx="242826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09537" lvl="1">
              <a:spcAft>
                <a:spcPts val="300"/>
              </a:spcAft>
              <a:defRPr/>
            </a:pPr>
            <a:r>
              <a:rPr lang="en-US" sz="1000" b="1" dirty="0">
                <a:ln w="1905"/>
                <a:solidFill>
                  <a:srgbClr val="0070C0"/>
                </a:solidFill>
                <a:cs typeface="Calibri" pitchFamily="34" charset="0"/>
              </a:rPr>
              <a:t>Affiliated Site </a:t>
            </a:r>
            <a:r>
              <a:rPr lang="en-US" sz="1000" b="1" i="1" dirty="0">
                <a:ln w="1905"/>
                <a:solidFill>
                  <a:srgbClr val="002060"/>
                </a:solidFill>
                <a:cs typeface="Calibri" pitchFamily="34" charset="0"/>
              </a:rPr>
              <a:t>(Responsible PWD)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1995423" y="2790458"/>
            <a:ext cx="101841" cy="101841"/>
          </a:xfrm>
          <a:prstGeom prst="ellipse">
            <a:avLst/>
          </a:prstGeom>
          <a:solidFill>
            <a:schemeClr val="tx1">
              <a:lumMod val="65000"/>
              <a:lumOff val="35000"/>
              <a:alpha val="9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1251612" y="2559075"/>
            <a:ext cx="743811" cy="209205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sp>
        <p:nvSpPr>
          <p:cNvPr id="55" name="TextBox 54"/>
          <p:cNvSpPr txBox="1"/>
          <p:nvPr/>
        </p:nvSpPr>
        <p:spPr>
          <a:xfrm flipH="1">
            <a:off x="5407643" y="2708279"/>
            <a:ext cx="136406" cy="123111"/>
          </a:xfrm>
          <a:prstGeom prst="rect">
            <a:avLst/>
          </a:prstGeom>
          <a:solidFill>
            <a:srgbClr val="CCFFFF"/>
          </a:solidFill>
        </p:spPr>
        <p:txBody>
          <a:bodyPr wrap="square" lIns="0" tIns="0" rIns="0" bIns="0" rtlCol="0">
            <a:spAutoFit/>
          </a:bodyPr>
          <a:lstStyle/>
          <a:p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42031" y="4700331"/>
            <a:ext cx="6223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09537" lvl="1">
              <a:spcAft>
                <a:spcPts val="300"/>
              </a:spcAft>
              <a:defRPr/>
            </a:pPr>
            <a:r>
              <a:rPr lang="en-US" sz="1000" b="1" dirty="0">
                <a:ln w="1905"/>
                <a:solidFill>
                  <a:srgbClr val="002060"/>
                </a:solidFill>
                <a:cs typeface="Calibri" pitchFamily="34" charset="0"/>
              </a:rPr>
              <a:t>NOSC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H="1" flipV="1">
            <a:off x="5715996" y="3114947"/>
            <a:ext cx="58876" cy="203069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sm" len="med"/>
          </a:ln>
          <a:effectLst/>
        </p:spPr>
      </p:cxnSp>
      <p:sp>
        <p:nvSpPr>
          <p:cNvPr id="58" name="Isosceles Triangle 57"/>
          <p:cNvSpPr/>
          <p:nvPr/>
        </p:nvSpPr>
        <p:spPr bwMode="auto">
          <a:xfrm>
            <a:off x="290473" y="4744853"/>
            <a:ext cx="72342" cy="6484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2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3" tIns="45717" rIns="91433" bIns="4571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15288" y="2646362"/>
            <a:ext cx="367309" cy="36576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907" y="2462055"/>
            <a:ext cx="301752" cy="301752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846" y="2932633"/>
            <a:ext cx="304159" cy="301752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868" y="4235608"/>
            <a:ext cx="301752" cy="30175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2" y="3885000"/>
            <a:ext cx="358516" cy="33138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591" y="4570718"/>
            <a:ext cx="270294" cy="30175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355" y="2850664"/>
            <a:ext cx="301752" cy="30175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720" y="3738835"/>
            <a:ext cx="340803" cy="301752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370" y="4553478"/>
            <a:ext cx="351148" cy="35114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983" y="3364811"/>
            <a:ext cx="302675" cy="301752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78906" y="2402679"/>
            <a:ext cx="295010" cy="30175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658" y="3229445"/>
            <a:ext cx="320040" cy="32004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590" y="4892843"/>
            <a:ext cx="340267" cy="358219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465" y="4225638"/>
            <a:ext cx="332691" cy="33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3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62087" y="369276"/>
            <a:ext cx="4854011" cy="641961"/>
          </a:xfrm>
        </p:spPr>
        <p:txBody>
          <a:bodyPr lIns="92005" tIns="46002" rIns="92005" bIns="46002" anchor="t"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3200" b="1" kern="1200" dirty="0">
                <a:solidFill>
                  <a:srgbClr val="003366"/>
                </a:solidFill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NAVFAC Buys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6139" y="1308104"/>
            <a:ext cx="4313237" cy="5097463"/>
          </a:xfrm>
        </p:spPr>
        <p:txBody>
          <a:bodyPr lIns="92005" tIns="46002" rIns="92005" bIns="46002">
            <a:normAutofit lnSpcReduction="10000"/>
          </a:bodyPr>
          <a:lstStyle/>
          <a:p>
            <a:pPr eaLnBrk="1" hangingPunct="1">
              <a:buSzPct val="125000"/>
            </a:pPr>
            <a:r>
              <a:rPr lang="en-US" sz="1800" dirty="0">
                <a:solidFill>
                  <a:srgbClr val="0033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Expeditionary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Civil engineering support equipment</a:t>
            </a:r>
          </a:p>
          <a:p>
            <a:pPr marL="674370" lvl="1" indent="-285750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Logistics-over-the-shore systems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Construction equipment and training 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Expeditionary IT systems</a:t>
            </a:r>
          </a:p>
          <a:p>
            <a:pPr eaLnBrk="1" hangingPunct="1">
              <a:buSzPct val="125000"/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Works</a:t>
            </a:r>
          </a:p>
          <a:p>
            <a:pPr lvl="1" eaLnBrk="1" hangingPunct="1"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Facility sustainment </a:t>
            </a:r>
          </a:p>
          <a:p>
            <a:pPr lvl="1" eaLnBrk="1" hangingPunct="1"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Utility &amp; energy management</a:t>
            </a:r>
          </a:p>
          <a:p>
            <a:pPr lvl="1" eaLnBrk="1" hangingPunct="1"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Base operation and maintenance</a:t>
            </a:r>
          </a:p>
          <a:p>
            <a:pPr lvl="1" eaLnBrk="1" hangingPunct="1"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Facility services</a:t>
            </a:r>
          </a:p>
          <a:p>
            <a:pPr eaLnBrk="1" hangingPunct="1">
              <a:buSzPct val="125000"/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Real Estate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Real Estate 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Real property acquisition,           management &amp; disposal</a:t>
            </a:r>
          </a:p>
          <a:p>
            <a:pPr>
              <a:buSzPct val="125000"/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3366"/>
              </a:solidFill>
            </a:endParaRPr>
          </a:p>
          <a:p>
            <a:pPr marL="388620" lvl="1" indent="0">
              <a:buSzPct val="125000"/>
              <a:buNone/>
            </a:pPr>
            <a:endParaRPr lang="en-US" sz="1400" dirty="0">
              <a:solidFill>
                <a:srgbClr val="003366"/>
              </a:solidFill>
            </a:endParaRPr>
          </a:p>
          <a:p>
            <a:pPr eaLnBrk="1" hangingPunct="1">
              <a:buSzPct val="125000"/>
              <a:buFontTx/>
              <a:buNone/>
            </a:pPr>
            <a:endParaRPr lang="en-US" sz="1600" dirty="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2" y="1308100"/>
            <a:ext cx="4812707" cy="5323436"/>
          </a:xfrm>
        </p:spPr>
        <p:txBody>
          <a:bodyPr lIns="92005" tIns="46002" rIns="92005" bIns="46002">
            <a:noAutofit/>
          </a:bodyPr>
          <a:lstStyle/>
          <a:p>
            <a:pPr eaLnBrk="1" hangingPunct="1">
              <a:spcBef>
                <a:spcPct val="10000"/>
              </a:spcBef>
              <a:buSzPct val="125000"/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Planning, </a:t>
            </a: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Design and Construction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Construction services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Architect &amp; engineering services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Design in-house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Specialized technical services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Ocean engineering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Land &amp; installation planning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Facilities planning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Encroachment management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Facilities integrated logistics     support</a:t>
            </a:r>
          </a:p>
          <a:p>
            <a:pPr eaLnBrk="1" hangingPunct="1">
              <a:spcBef>
                <a:spcPct val="10000"/>
              </a:spcBef>
              <a:buSzPct val="125000"/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Environmental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Environmental planning/NEPA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Environmental compliance &amp; </a:t>
            </a:r>
          </a:p>
          <a:p>
            <a:pPr marL="456877" lvl="1" indent="0" eaLnBrk="1" hangingPunct="1">
              <a:spcBef>
                <a:spcPts val="0"/>
              </a:spcBef>
              <a:buClr>
                <a:srgbClr val="003366"/>
              </a:buClr>
              <a:buNone/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conservation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Environmental restoration</a:t>
            </a:r>
          </a:p>
          <a:p>
            <a:pPr lvl="1" eaLnBrk="1" hangingPunct="1">
              <a:spcBef>
                <a:spcPct val="10000"/>
              </a:spcBef>
              <a:buClr>
                <a:srgbClr val="003366"/>
              </a:buClr>
            </a:pPr>
            <a:r>
              <a:rPr lang="en-US" sz="1800" b="1" dirty="0">
                <a:solidFill>
                  <a:srgbClr val="003366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Sustainable solid waste management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559326" y="6157237"/>
            <a:ext cx="1786071" cy="2438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04" tIns="49602" rIns="99204" bIns="49602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91488"/>
            <a:endParaRPr lang="en-US" baseline="-25000"/>
          </a:p>
        </p:txBody>
      </p:sp>
      <p:sp>
        <p:nvSpPr>
          <p:cNvPr id="3" name="Rectangle 2"/>
          <p:cNvSpPr/>
          <p:nvPr/>
        </p:nvSpPr>
        <p:spPr bwMode="auto">
          <a:xfrm>
            <a:off x="3862699" y="6631537"/>
            <a:ext cx="1709159" cy="2438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04" tIns="49602" rIns="99204" bIns="49602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91488"/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319635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D563B8-9F8B-D55F-1B8D-AEEDF692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775-769C-41DC-99F7-FC8D82FE38B2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3CEB895C-0E51-AAC1-B6C6-0E552B713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16" y="69455"/>
            <a:ext cx="8262527" cy="612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1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NAVFAC</a:t>
            </a:r>
            <a:r>
              <a:rPr lang="en-US" sz="3200" dirty="0">
                <a:latin typeface="Arial Narrow" panose="020B060602020203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Mid</a:t>
            </a:r>
            <a:r>
              <a:rPr lang="en-US" sz="3200" dirty="0">
                <a:solidFill>
                  <a:schemeClr val="tx2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-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Atlantic</a:t>
            </a: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AOR</a:t>
            </a:r>
            <a:b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SB Prime Targets FY24/25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en-US" sz="4600" b="1" u="sng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Category</a:t>
            </a:r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	</a:t>
            </a:r>
            <a:r>
              <a:rPr lang="en-US" sz="4600" b="1" u="sng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Target</a:t>
            </a:r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</a:t>
            </a:r>
            <a:r>
              <a:rPr lang="en-US" sz="4600" b="1" u="sng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Achievement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SB FY24		49.2%		</a:t>
            </a:r>
            <a:r>
              <a:rPr 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56.23%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</a:p>
          <a:p>
            <a:pPr marL="0" indent="0">
              <a:lnSpc>
                <a:spcPct val="120000"/>
              </a:lnSpc>
              <a:buNone/>
            </a:pP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SB FY25		52%		TBD</a:t>
            </a:r>
            <a:endParaRPr lang="en-US" sz="4000" b="1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en-US" sz="40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FY24 – NAVFAC Mid-Atlantic AOR awarded over $1.4B prime contracts to small business concerns. 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FY25 – Do not let off the accelerator; pursue above-target achievements.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6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Target Market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 2024 the Federal Government obligated $6.7 Trillion</a:t>
            </a:r>
          </a:p>
          <a:p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Know your target market – might not be NAVFAC</a:t>
            </a:r>
          </a:p>
          <a:p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Federal Procurement Data System (FPDS-NG) report generation has transitioned to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www.SAM.gov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under Data Bank </a:t>
            </a:r>
          </a:p>
          <a:p>
            <a:pPr lvl="1"/>
            <a:r>
              <a:rPr lang="en-US" sz="19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Plethora of information to research what Government agencies are buying</a:t>
            </a:r>
          </a:p>
          <a:p>
            <a:pPr marL="457200" lvl="1" indent="0">
              <a:buNone/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USASPENDING.gov: 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https://www.usaspending.gov/#/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/>
            <a:r>
              <a:rPr lang="en-US" sz="19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Which agencies are buying your NAICS codes?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9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Useful Website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Federal agencies procurement forecasts:</a:t>
            </a:r>
          </a:p>
          <a:p>
            <a:pPr marL="0" indent="0">
              <a:buNone/>
            </a:pPr>
            <a:r>
              <a:rPr lang="en-US" sz="72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https://www.acquisition.gov/procurement-forecasts</a:t>
            </a:r>
            <a:endParaRPr lang="en-US" sz="7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51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NAVFAC Atlantic website:</a:t>
            </a:r>
          </a:p>
          <a:p>
            <a:pPr marL="0" indent="0">
              <a:buNone/>
            </a:pPr>
            <a:r>
              <a:rPr lang="en-US" sz="72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https://atlantic.navfac.navy.mil</a:t>
            </a:r>
            <a:endParaRPr lang="en-US" sz="7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51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marL="411480" indent="-342900"/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NAVFAC Mid-Atlantic website:</a:t>
            </a:r>
          </a:p>
          <a:p>
            <a:pPr marL="68580" indent="0">
              <a:buNone/>
            </a:pPr>
            <a:r>
              <a:rPr lang="en-US" sz="72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https://atlantic.navfac.navy.mil/NAVFAC-Worldwide/NAVFAC-Mid-Atlantic/</a:t>
            </a:r>
            <a:endParaRPr lang="en-US" sz="7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en-US" sz="7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51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NAVFAC Small Business website:</a:t>
            </a:r>
          </a:p>
          <a:p>
            <a:pPr marL="0" indent="0">
              <a:buNone/>
            </a:pPr>
            <a:r>
              <a:rPr lang="en-US" sz="72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https://www.navfac.navy.mil/Divisions/Office-of-Small-Business-Programs</a:t>
            </a:r>
            <a:endParaRPr lang="en-US" sz="7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51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314076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How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to get involved…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6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Locate contracting and subcontracting opportunities:</a:t>
            </a:r>
          </a:p>
          <a:p>
            <a:pPr marL="0" indent="0">
              <a:buNone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www.SAM.gov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/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/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Formerly </a:t>
            </a:r>
            <a:r>
              <a:rPr lang="en-US" sz="5500" b="1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FedBizOps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/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NAVFAC opportunities: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Key word/filter search for NAVFAC Atlantic:  N62470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Key word/filter search for NAVFAC Mid-Atlantic:  N40085</a:t>
            </a:r>
          </a:p>
          <a:p>
            <a:pPr marL="0" indent="0">
              <a:buNone/>
            </a:pP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68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What can be found on this site: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Sources Sought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Requests for Information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Solicitations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Outreach Events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Other Important Information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5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Office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of Small Business Programs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Promote maximum opportunity for small businesses</a:t>
            </a:r>
          </a:p>
          <a:p>
            <a:endParaRPr lang="en-US" sz="46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Advise and assist acquisition officials to ensure strategies are structured to facilitate small business utilization </a:t>
            </a:r>
          </a:p>
          <a:p>
            <a:endParaRPr lang="en-US" sz="46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Counsel small businesses to maximize opportunities to compete for DoD prime contracts and subcontracts </a:t>
            </a:r>
          </a:p>
          <a:p>
            <a:endParaRPr lang="en-US" sz="46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Analyze small business capabilities</a:t>
            </a:r>
          </a:p>
          <a:p>
            <a:endParaRPr lang="en-US" sz="46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US" sz="46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Ensure large businesses provide adequate subcontracts to small business concerns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042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DC97621621AF44B94E0BBD6B6E7844" ma:contentTypeVersion="11" ma:contentTypeDescription="Create a new document." ma:contentTypeScope="" ma:versionID="d79284ea41291155126104a9f82d0122">
  <xsd:schema xmlns:xsd="http://www.w3.org/2001/XMLSchema" xmlns:xs="http://www.w3.org/2001/XMLSchema" xmlns:p="http://schemas.microsoft.com/office/2006/metadata/properties" xmlns:ns2="840153aa-df87-41e1-af4d-9e9c2d7fe509" xmlns:ns3="34541ff9-a37a-43af-a039-5095a8c185e8" targetNamespace="http://schemas.microsoft.com/office/2006/metadata/properties" ma:root="true" ma:fieldsID="eb15826890f0fe18ae6d407722106b8b" ns2:_="" ns3:_="">
    <xsd:import namespace="840153aa-df87-41e1-af4d-9e9c2d7fe509"/>
    <xsd:import namespace="34541ff9-a37a-43af-a039-5095a8c185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ategory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153aa-df87-41e1-af4d-9e9c2d7fe5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ategory" ma:index="10" ma:displayName="Category" ma:description="metadata column to filter files by category" ma:format="RadioButtons" ma:internalName="Category">
      <xsd:simpleType>
        <xsd:union memberTypes="dms:Text">
          <xsd:simpleType>
            <xsd:restriction base="dms:Choice">
              <xsd:enumeration value="Quarterly Narrative"/>
              <xsd:enumeration value="Guidance"/>
              <xsd:enumeration value="Social Media"/>
              <xsd:enumeration value="COVID"/>
              <xsd:enumeration value="BMS"/>
              <xsd:enumeration value="Logos"/>
              <xsd:enumeration value="Strategic Design"/>
              <xsd:enumeration value="Instruction"/>
              <xsd:enumeration value="Comm Prod Videos"/>
              <xsd:enumeration value="Logo Primary"/>
              <xsd:enumeration value="Logo Secondary"/>
              <xsd:enumeration value="Logo Seal"/>
              <xsd:enumeration value="Template Business Card"/>
              <xsd:enumeration value="Template Powerpoint Presentation"/>
              <xsd:enumeration value="Template White and Issue Papers"/>
            </xsd:restriction>
          </xsd:simpleType>
        </xsd:union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41ff9-a37a-43af-a039-5095a8c185e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40153aa-df87-41e1-af4d-9e9c2d7fe509">Template Powerpoint Presentation</Category>
  </documentManagement>
</p:properties>
</file>

<file path=customXml/itemProps1.xml><?xml version="1.0" encoding="utf-8"?>
<ds:datastoreItem xmlns:ds="http://schemas.openxmlformats.org/officeDocument/2006/customXml" ds:itemID="{F4B53900-0AAA-49AB-BBDA-64280B304D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153aa-df87-41e1-af4d-9e9c2d7fe509"/>
    <ds:schemaRef ds:uri="34541ff9-a37a-43af-a039-5095a8c185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D30397-FC5E-4A0D-BAD5-7AA395ECA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84ED0-4207-4FC1-8F72-499A84975C3A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34541ff9-a37a-43af-a039-5095a8c185e8"/>
    <ds:schemaRef ds:uri="840153aa-df87-41e1-af4d-9e9c2d7fe50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3158</TotalTime>
  <Words>726</Words>
  <Application>Microsoft Office PowerPoint</Application>
  <PresentationFormat>On-screen Show (4:3)</PresentationFormat>
  <Paragraphs>201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Narrow</vt:lpstr>
      <vt:lpstr>Baguet Script</vt:lpstr>
      <vt:lpstr>Calibri</vt:lpstr>
      <vt:lpstr>Calibri Light</vt:lpstr>
      <vt:lpstr>Times New Roman</vt:lpstr>
      <vt:lpstr>Verdana</vt:lpstr>
      <vt:lpstr>Wingdings</vt:lpstr>
      <vt:lpstr>1_Office Theme</vt:lpstr>
      <vt:lpstr>PowerPoint Presentation</vt:lpstr>
      <vt:lpstr>NAVFAC Mid-Atlantic AOR</vt:lpstr>
      <vt:lpstr>What NAVFAC Buys</vt:lpstr>
      <vt:lpstr>PowerPoint Presentation</vt:lpstr>
      <vt:lpstr>NAVFAC Mid-Atlantic AOR  SB Prime Targets FY24/25</vt:lpstr>
      <vt:lpstr>Target Market</vt:lpstr>
      <vt:lpstr>Useful Website Links</vt:lpstr>
      <vt:lpstr>How to get involved…</vt:lpstr>
      <vt:lpstr>Office of Small Business Programs</vt:lpstr>
      <vt:lpstr>   Contact Information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Milone, Christina M LT USN COMNAVFACSYSCOM (USA)</dc:creator>
  <cp:lastModifiedBy>Rabassi CIV Christopher E</cp:lastModifiedBy>
  <cp:revision>28</cp:revision>
  <cp:lastPrinted>2025-02-18T15:07:23Z</cp:lastPrinted>
  <dcterms:created xsi:type="dcterms:W3CDTF">2022-09-08T17:11:57Z</dcterms:created>
  <dcterms:modified xsi:type="dcterms:W3CDTF">2025-07-30T12:34:11Z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0x01010046DC97621621AF44B94E0BBD6B6E7844</vt:lpwstr>
  </property>
</Properties>
</file>