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9" r:id="rId6"/>
  </p:sldMasterIdLst>
  <p:notesMasterIdLst>
    <p:notesMasterId r:id="rId15"/>
  </p:notesMasterIdLst>
  <p:sldIdLst>
    <p:sldId id="256" r:id="rId7"/>
    <p:sldId id="3465" r:id="rId8"/>
    <p:sldId id="3438" r:id="rId9"/>
    <p:sldId id="3441" r:id="rId10"/>
    <p:sldId id="3444" r:id="rId11"/>
    <p:sldId id="3497" r:id="rId12"/>
    <p:sldId id="3502" r:id="rId13"/>
    <p:sldId id="3506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Ananian-Gentile" initials="EA" lastIdx="1" clrIdx="0">
    <p:extLst>
      <p:ext uri="{19B8F6BF-5375-455C-9EA6-DF929625EA0E}">
        <p15:presenceInfo xmlns:p15="http://schemas.microsoft.com/office/powerpoint/2012/main" userId="S-1-5-21-1509431724-1408058752-3157229872-887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5"/>
    <a:srgbClr val="290AFF"/>
    <a:srgbClr val="0070C0"/>
    <a:srgbClr val="4C9BD3"/>
    <a:srgbClr val="009592"/>
    <a:srgbClr val="009999"/>
    <a:srgbClr val="33CCCC"/>
    <a:srgbClr val="FF0066"/>
    <a:srgbClr val="FF3399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 autoAdjust="0"/>
    <p:restoredTop sz="95369" autoAdjust="0"/>
  </p:normalViewPr>
  <p:slideViewPr>
    <p:cSldViewPr snapToGrid="0">
      <p:cViewPr varScale="1">
        <p:scale>
          <a:sx n="104" d="100"/>
          <a:sy n="104" d="100"/>
        </p:scale>
        <p:origin x="738" y="114"/>
      </p:cViewPr>
      <p:guideLst/>
    </p:cSldViewPr>
  </p:slideViewPr>
  <p:outlineViewPr>
    <p:cViewPr>
      <p:scale>
        <a:sx n="33" d="100"/>
        <a:sy n="33" d="100"/>
      </p:scale>
      <p:origin x="0" y="-2412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6547AF-67EB-45EB-9B06-00E56C13D328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999831-A23F-4EF2-8A0D-688CAE142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1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 dirty="0"/>
          </a:p>
        </p:txBody>
      </p:sp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 dirty="0"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530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:notes"/>
          <p:cNvSpPr txBox="1">
            <a:spLocks noGrp="1"/>
          </p:cNvSpPr>
          <p:nvPr>
            <p:ph type="body" idx="1"/>
          </p:nvPr>
        </p:nvSpPr>
        <p:spPr>
          <a:xfrm>
            <a:off x="705918" y="4624265"/>
            <a:ext cx="5647335" cy="3783490"/>
          </a:xfrm>
          <a:prstGeom prst="rect">
            <a:avLst/>
          </a:prstGeom>
        </p:spPr>
        <p:txBody>
          <a:bodyPr spcFirstLastPara="1" wrap="square" lIns="95224" tIns="47599" rIns="95224" bIns="47599" anchor="t" anchorCtr="0">
            <a:noAutofit/>
          </a:bodyPr>
          <a:lstStyle/>
          <a:p>
            <a:endParaRPr dirty="0"/>
          </a:p>
        </p:txBody>
      </p:sp>
      <p:sp>
        <p:nvSpPr>
          <p:cNvPr id="280" name="Google Shape;2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1200150"/>
            <a:ext cx="5765800" cy="3243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703475" y="4489387"/>
            <a:ext cx="5627793" cy="4253103"/>
          </a:xfrm>
          <a:prstGeom prst="rect">
            <a:avLst/>
          </a:prstGeom>
        </p:spPr>
        <p:txBody>
          <a:bodyPr spcFirstLastPara="1" wrap="square" lIns="94187" tIns="94187" rIns="94187" bIns="94187" anchor="t" anchorCtr="0">
            <a:noAutofit/>
          </a:bodyPr>
          <a:lstStyle/>
          <a:p>
            <a:endParaRPr dirty="0"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708025"/>
            <a:ext cx="6302375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63" name="Google Shape;3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4925-31B6-45C6-984C-B8E423ADE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3D9AF-0919-41A3-A236-14732F21C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53C64-8334-4386-B2BF-1AD2BA35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10CA-A46F-4331-90DD-A38E2102E705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9AE4B-0F96-413A-AB1E-EDEDFDB6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87C17-2856-44C8-8706-AFF48276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C476-5F65-407E-936A-E3628B4C5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1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0122-A3D1-4D04-8085-CD843CD9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CE0A8-DC86-43C9-BF3A-07FB71223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A3B05-395F-48B7-9F2D-A80F24CD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10CA-A46F-4331-90DD-A38E2102E705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BE577-B104-4A91-AFFE-DEB7D4F2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E26D9-21C3-46DB-88A1-4FC97859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C476-5F65-407E-936A-E3628B4C5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7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83C52-3B87-4CC3-9DF9-183883E0F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D5D88-7FA1-4082-8DD8-6B418EFB4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48CB-B9F6-4F14-91E6-A2A4246E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10CA-A46F-4331-90DD-A38E2102E705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9CB74-6366-4537-BB82-B13FACDC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F8C0F-C9B1-43D2-946E-48BCCB7D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C476-5F65-407E-936A-E3628B4C5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21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0;p1">
            <a:extLst>
              <a:ext uri="{FF2B5EF4-FFF2-40B4-BE49-F238E27FC236}">
                <a16:creationId xmlns:a16="http://schemas.microsoft.com/office/drawing/2014/main" id="{F546E15C-4E04-3522-82A8-F88161F342C2}"/>
              </a:ext>
            </a:extLst>
          </p:cNvPr>
          <p:cNvSpPr/>
          <p:nvPr userDrawn="1"/>
        </p:nvSpPr>
        <p:spPr>
          <a:xfrm rot="5400000">
            <a:off x="1127553" y="-1127553"/>
            <a:ext cx="6858000" cy="9113106"/>
          </a:xfrm>
          <a:custGeom>
            <a:avLst/>
            <a:gdLst/>
            <a:ahLst/>
            <a:cxnLst/>
            <a:rect l="l" t="t" r="r" b="b"/>
            <a:pathLst>
              <a:path w="6858000" h="9113106" extrusionOk="0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181C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8" name="Google Shape;174;p1">
            <a:extLst>
              <a:ext uri="{FF2B5EF4-FFF2-40B4-BE49-F238E27FC236}">
                <a16:creationId xmlns:a16="http://schemas.microsoft.com/office/drawing/2014/main" id="{23BA8D37-C934-CFEB-F6CC-7E8BADFEA26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21927" y="5235029"/>
            <a:ext cx="2782609" cy="149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3;p1" descr="Logo, company name&#10;&#10;Description automatically generated">
            <a:extLst>
              <a:ext uri="{FF2B5EF4-FFF2-40B4-BE49-F238E27FC236}">
                <a16:creationId xmlns:a16="http://schemas.microsoft.com/office/drawing/2014/main" id="{1A25AA8B-9803-4013-69DE-E4C61878CE4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901135" y="3762514"/>
            <a:ext cx="4164872" cy="226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DA08FA-617E-67F9-84D9-97CB1140FD3E}"/>
              </a:ext>
            </a:extLst>
          </p:cNvPr>
          <p:cNvSpPr txBox="1"/>
          <p:nvPr userDrawn="1"/>
        </p:nvSpPr>
        <p:spPr>
          <a:xfrm>
            <a:off x="6870313" y="6243199"/>
            <a:ext cx="471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ncmbc.us     DEFTECH.nc.gov    MatchForce.org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B4925-31B6-45C6-984C-B8E423ADE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" y="543243"/>
            <a:ext cx="586232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0929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67D8-50CE-4290-9779-2752CC36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440" y="365125"/>
            <a:ext cx="923036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2FE8C-BC65-4567-9D78-BEC6F608F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32DBD-C4E8-4B25-9111-4CE1278A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04389-8E26-433B-BF24-D4595FAC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67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64FBC476-5F65-407E-936A-E3628B4C5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Google Shape;181;p2">
            <a:extLst>
              <a:ext uri="{FF2B5EF4-FFF2-40B4-BE49-F238E27FC236}">
                <a16:creationId xmlns:a16="http://schemas.microsoft.com/office/drawing/2014/main" id="{CE9A02BC-39AE-ABF0-F2CE-98C49A83CCF6}"/>
              </a:ext>
            </a:extLst>
          </p:cNvPr>
          <p:cNvSpPr/>
          <p:nvPr userDrawn="1"/>
        </p:nvSpPr>
        <p:spPr>
          <a:xfrm rot="-2922022">
            <a:off x="-1328609" y="-131647"/>
            <a:ext cx="3715688" cy="1836942"/>
          </a:xfrm>
          <a:custGeom>
            <a:avLst/>
            <a:gdLst/>
            <a:ahLst/>
            <a:cxnLst/>
            <a:rect l="l" t="t" r="r" b="b"/>
            <a:pathLst>
              <a:path w="5069810" h="2506385" extrusionOk="0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rgbClr val="181C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8" name="Google Shape;183;p2">
            <a:extLst>
              <a:ext uri="{FF2B5EF4-FFF2-40B4-BE49-F238E27FC236}">
                <a16:creationId xmlns:a16="http://schemas.microsoft.com/office/drawing/2014/main" id="{77A6289C-A338-5F1F-51D3-62041C2C5A3B}"/>
              </a:ext>
            </a:extLst>
          </p:cNvPr>
          <p:cNvSpPr/>
          <p:nvPr userDrawn="1"/>
        </p:nvSpPr>
        <p:spPr>
          <a:xfrm rot="7873948">
            <a:off x="9801250" y="5155580"/>
            <a:ext cx="3715688" cy="1836942"/>
          </a:xfrm>
          <a:custGeom>
            <a:avLst/>
            <a:gdLst/>
            <a:ahLst/>
            <a:cxnLst/>
            <a:rect l="l" t="t" r="r" b="b"/>
            <a:pathLst>
              <a:path w="5069810" h="2506385" extrusionOk="0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rgbClr val="181C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9" name="Google Shape;186;p2">
            <a:extLst>
              <a:ext uri="{FF2B5EF4-FFF2-40B4-BE49-F238E27FC236}">
                <a16:creationId xmlns:a16="http://schemas.microsoft.com/office/drawing/2014/main" id="{E3742AAB-161A-6C55-7942-E659A17C1ED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52365" y="5552301"/>
            <a:ext cx="2427577" cy="130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87;p2" descr="Logo, company name&#10;&#10;Description automatically generated">
            <a:extLst>
              <a:ext uri="{FF2B5EF4-FFF2-40B4-BE49-F238E27FC236}">
                <a16:creationId xmlns:a16="http://schemas.microsoft.com/office/drawing/2014/main" id="{835A09D5-09A8-E02B-177F-C606C372507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641"/>
          <a:stretch/>
        </p:blipFill>
        <p:spPr>
          <a:xfrm>
            <a:off x="0" y="-207634"/>
            <a:ext cx="1825734" cy="1034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395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4BA73-A5D5-478E-EB89-3F0EF784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Google Shape;181;p2">
            <a:extLst>
              <a:ext uri="{FF2B5EF4-FFF2-40B4-BE49-F238E27FC236}">
                <a16:creationId xmlns:a16="http://schemas.microsoft.com/office/drawing/2014/main" id="{56F1BC91-02F4-3492-4BA6-F6F72E84EC79}"/>
              </a:ext>
            </a:extLst>
          </p:cNvPr>
          <p:cNvSpPr/>
          <p:nvPr userDrawn="1"/>
        </p:nvSpPr>
        <p:spPr>
          <a:xfrm rot="-2922022">
            <a:off x="-1328609" y="-131647"/>
            <a:ext cx="3715688" cy="1836942"/>
          </a:xfrm>
          <a:custGeom>
            <a:avLst/>
            <a:gdLst/>
            <a:ahLst/>
            <a:cxnLst/>
            <a:rect l="l" t="t" r="r" b="b"/>
            <a:pathLst>
              <a:path w="5069810" h="2506385" extrusionOk="0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rgbClr val="181C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" name="Google Shape;183;p2">
            <a:extLst>
              <a:ext uri="{FF2B5EF4-FFF2-40B4-BE49-F238E27FC236}">
                <a16:creationId xmlns:a16="http://schemas.microsoft.com/office/drawing/2014/main" id="{9ED21DF0-1E31-083E-1D13-03CE3F96DFC7}"/>
              </a:ext>
            </a:extLst>
          </p:cNvPr>
          <p:cNvSpPr/>
          <p:nvPr userDrawn="1"/>
        </p:nvSpPr>
        <p:spPr>
          <a:xfrm rot="7873948">
            <a:off x="9801250" y="5155580"/>
            <a:ext cx="3715688" cy="1836942"/>
          </a:xfrm>
          <a:custGeom>
            <a:avLst/>
            <a:gdLst/>
            <a:ahLst/>
            <a:cxnLst/>
            <a:rect l="l" t="t" r="r" b="b"/>
            <a:pathLst>
              <a:path w="5069810" h="2506385" extrusionOk="0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rgbClr val="181C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8" name="Google Shape;186;p2">
            <a:extLst>
              <a:ext uri="{FF2B5EF4-FFF2-40B4-BE49-F238E27FC236}">
                <a16:creationId xmlns:a16="http://schemas.microsoft.com/office/drawing/2014/main" id="{4CB6DB32-CEDE-71EB-C126-37EF5C7C019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52365" y="5552301"/>
            <a:ext cx="2427577" cy="130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7;p2" descr="Logo, company name&#10;&#10;Description automatically generated">
            <a:extLst>
              <a:ext uri="{FF2B5EF4-FFF2-40B4-BE49-F238E27FC236}">
                <a16:creationId xmlns:a16="http://schemas.microsoft.com/office/drawing/2014/main" id="{0A42FE38-EF0E-7903-24C7-F850A6F0D10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641"/>
          <a:stretch/>
        </p:blipFill>
        <p:spPr>
          <a:xfrm>
            <a:off x="0" y="-207634"/>
            <a:ext cx="1825734" cy="10349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F7D30A4-164F-D9E7-96D5-8202CD42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440" y="365125"/>
            <a:ext cx="923036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ADEF6A0-A3E3-0E79-F575-E2451B44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223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7978FED-F287-49E6-8488-61CC75E90D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60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D9A189-8D70-67C9-5FAD-05776BFD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6FCD8-03D7-2682-CDC5-5E43C936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67" y="6356349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7978FED-F287-49E6-8488-61CC75E90D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Google Shape;181;p2">
            <a:extLst>
              <a:ext uri="{FF2B5EF4-FFF2-40B4-BE49-F238E27FC236}">
                <a16:creationId xmlns:a16="http://schemas.microsoft.com/office/drawing/2014/main" id="{4CEAFF14-A047-5520-1068-ADC1B32F819B}"/>
              </a:ext>
            </a:extLst>
          </p:cNvPr>
          <p:cNvSpPr/>
          <p:nvPr userDrawn="1"/>
        </p:nvSpPr>
        <p:spPr>
          <a:xfrm rot="-2922022">
            <a:off x="-1328609" y="-131647"/>
            <a:ext cx="3715688" cy="1836942"/>
          </a:xfrm>
          <a:custGeom>
            <a:avLst/>
            <a:gdLst/>
            <a:ahLst/>
            <a:cxnLst/>
            <a:rect l="l" t="t" r="r" b="b"/>
            <a:pathLst>
              <a:path w="5069810" h="2506385" extrusionOk="0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rgbClr val="181C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6" name="Google Shape;183;p2">
            <a:extLst>
              <a:ext uri="{FF2B5EF4-FFF2-40B4-BE49-F238E27FC236}">
                <a16:creationId xmlns:a16="http://schemas.microsoft.com/office/drawing/2014/main" id="{19FD496D-6FFD-84FF-84AE-45D411E8C63C}"/>
              </a:ext>
            </a:extLst>
          </p:cNvPr>
          <p:cNvSpPr/>
          <p:nvPr userDrawn="1"/>
        </p:nvSpPr>
        <p:spPr>
          <a:xfrm rot="7873948">
            <a:off x="9801250" y="5155580"/>
            <a:ext cx="3715688" cy="1836942"/>
          </a:xfrm>
          <a:custGeom>
            <a:avLst/>
            <a:gdLst/>
            <a:ahLst/>
            <a:cxnLst/>
            <a:rect l="l" t="t" r="r" b="b"/>
            <a:pathLst>
              <a:path w="5069810" h="2506385" extrusionOk="0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rgbClr val="181C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7" name="Google Shape;186;p2">
            <a:extLst>
              <a:ext uri="{FF2B5EF4-FFF2-40B4-BE49-F238E27FC236}">
                <a16:creationId xmlns:a16="http://schemas.microsoft.com/office/drawing/2014/main" id="{C875FC67-EE68-108D-8B4D-D508DB5B691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52365" y="5552301"/>
            <a:ext cx="2427577" cy="130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7;p2" descr="Logo, company name&#10;&#10;Description automatically generated">
            <a:extLst>
              <a:ext uri="{FF2B5EF4-FFF2-40B4-BE49-F238E27FC236}">
                <a16:creationId xmlns:a16="http://schemas.microsoft.com/office/drawing/2014/main" id="{B5CFF157-3C80-DA3E-9D8F-A8E6B0DB1A1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641"/>
          <a:stretch/>
        </p:blipFill>
        <p:spPr>
          <a:xfrm>
            <a:off x="0" y="-207634"/>
            <a:ext cx="1825734" cy="1034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93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F892-9EB1-5F3D-5337-829137E08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3D18F-FDE1-4A12-4A66-58C8EC06C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43E99-005C-774E-2AF0-6008E250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506E-EDC5-4708-91C5-316F2774A120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6907C-2EBF-AA49-E7CA-D83AC489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1A1CD-EF9D-9FDA-F4CB-9B0A16EA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D7E4-352A-4EC4-8977-EBF7996D6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3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2A81-C550-17F6-3CB7-15F38BB0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5DADD-D3DE-9CFA-965A-F0EEE461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F3977-97ED-E349-6F2F-2D7E554D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506E-EDC5-4708-91C5-316F2774A120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FD084-80D2-C6C1-1D28-3CF91F4D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F6B56-1D83-D1DC-726F-D1346064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D7E4-352A-4EC4-8977-EBF7996D6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47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03417-D1C4-A961-A461-32DB4818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02AEA-2A48-EA11-F302-9D6A51E4E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C2432-878B-BCE5-B4CD-12CC8FBC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506E-EDC5-4708-91C5-316F2774A120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20C6D-4C99-96D8-276C-C7832D57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BA897-6D62-5D3B-9498-299BE1920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D7E4-352A-4EC4-8977-EBF7996D6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95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4D073-2AD1-1F95-9394-81BD90A2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C41DB-DFF3-8811-C880-709394A93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2E1FF-38C2-66FA-FCCA-06060618E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5C458-9CEF-002D-A1DD-ADD43964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506E-EDC5-4708-91C5-316F2774A120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77751-F9C6-D1D9-F8FA-853886922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2E39C-F12E-2BD4-AEC5-85ACF9263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D7E4-352A-4EC4-8977-EBF7996D6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6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67D8-50CE-4290-9779-2752CC36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2FE8C-BC65-4567-9D78-BEC6F608F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EEA3-98FC-480F-96A4-71F10E404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10CA-A46F-4331-90DD-A38E2102E705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32DBD-C4E8-4B25-9111-4CE1278A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04389-8E26-433B-BF24-D4595FAC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C476-5F65-407E-936A-E3628B4C5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64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C2D5-2CA9-FFDD-D503-4C1A7EF9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659-77AF-8C43-B725-594EBF04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004F9-ADB9-EB58-736E-156FDED33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A6DE5-85CA-FBB3-EBDD-571C8D536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BAFEE8-9F20-74CC-F8A0-530107F29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50E29-6A2E-9460-A4B5-33B0B386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506E-EDC5-4708-91C5-316F2774A120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0B985A-1312-EC7E-0507-614E5101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D4570-8152-3981-FAFC-DEDA5B2F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D7E4-352A-4EC4-8977-EBF7996D6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8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11062-70AF-17A7-F60A-7AE0BB5A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F8AA0-AF7F-37CF-A807-60949CA5C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506E-EDC5-4708-91C5-316F2774A120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D4890-1F57-F123-1E4A-B0090071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36A71-24D4-0C72-9089-D179E760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D7E4-352A-4EC4-8977-EBF7996D6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71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8D04C-C8BC-4B9E-5FF0-661D61D9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506E-EDC5-4708-91C5-316F2774A120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177A60-A6CC-B668-695A-B9467E8B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E0117-3AEF-2F12-434E-9BF1E37F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D7E4-352A-4EC4-8977-EBF7996D6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90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FDD3-0F76-6664-F7EF-CE0751BB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CA5F5-FF2B-F889-3110-6DD803778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BAB39-174F-52DC-C485-40819CEE3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3F395-3E5E-7772-1D04-836015C9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506E-EDC5-4708-91C5-316F2774A120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F9291-EDB7-CC67-7FC1-AC05F8257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4DDC8-DE4D-37FC-C327-BE3088F9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D7E4-352A-4EC4-8977-EBF7996D6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47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28D70-9454-26AB-6EC1-3570DF89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B5880B-4630-341D-E04D-0CE668634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67249-BA48-73B6-4AEB-B4FD44EE5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F2D8E-DC5B-5728-6A8C-C70376D7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506E-EDC5-4708-91C5-316F2774A120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6BB37-81BA-A37F-FF5D-BAFD9C35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0DDBB-9DB6-D460-47AF-7D7C3898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D7E4-352A-4EC4-8977-EBF7996D6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90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2AD7-C4F6-BF20-84FF-78BC0436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F425A-1654-868C-FCDA-D3A6C176D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FFB46-56B6-04EA-97D5-7842303E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506E-EDC5-4708-91C5-316F2774A120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5E4B8-84C9-D2ED-CBF9-FA91E860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A46C9-42D5-5052-60FA-F9DD636D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D7E4-352A-4EC4-8977-EBF7996D6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2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EF9244-474F-64FA-BCA6-78E1E714E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E6D69-E494-93EC-19A2-90B623A67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2A85D-DE67-DF64-3C62-4A813ECB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506E-EDC5-4708-91C5-316F2774A120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69693-6777-BA0D-E995-4C5A289C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D870A-3D7A-CF3F-C048-BD68FC7E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D7E4-352A-4EC4-8977-EBF7996D6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6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4E0ED-EACE-44E2-A69A-150D9407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D7B04-56BD-4A83-BAAF-92D989F52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A8877-02E6-40DA-B050-75FF7CF4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10CA-A46F-4331-90DD-A38E2102E705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7A91C-01D0-4520-BAE9-9A90445FE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E6657-7CF8-4A77-BD4A-8936830A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C476-5F65-407E-936A-E3628B4C5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8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BC68-793E-440A-864B-5F5293E3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2B5F-32A6-45E9-8E06-EA421CB45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F8C49-705A-4B3C-B874-BFA855175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650F6-2734-483F-82DF-A778D650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10CA-A46F-4331-90DD-A38E2102E705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62DF5-103D-4BEA-A14F-ACB7D2D7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E13B6-74E1-42CF-AD33-07791F10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C476-5F65-407E-936A-E3628B4C5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4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4D77-00F0-4B4C-8EA8-4AFC6761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ED99D-2A57-4140-918D-BFA63E5D1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E1EDD-8746-4BA4-958D-16A35FBDA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B559E-437A-4192-949B-A45E9B8D1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7C2E4-F8DF-40D7-B0D8-CCEB7DFBE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CF024-0B5E-49DA-949B-CB0185E5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10CA-A46F-4331-90DD-A38E2102E705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F96741-123E-4CB7-8EB6-E9FBEF11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3695D-8294-46A6-9CCC-B769CCEA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C476-5F65-407E-936A-E3628B4C5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5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528E-2986-49AD-99A7-D1465AAF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CD24FA-4B8E-41BC-B970-9CEDCE97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10CA-A46F-4331-90DD-A38E2102E705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7665E-EF42-4924-A269-8C61A32F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4959E-2047-4F34-97E7-74E030F3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C476-5F65-407E-936A-E3628B4C5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3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592F47-4E64-47D5-8B1A-B2DEE7BB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10CA-A46F-4331-90DD-A38E2102E705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55FAD4-C4F9-41FA-A871-A36B3316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58738-F4E1-460F-94A8-378D5AFE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C476-5F65-407E-936A-E3628B4C5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0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B5EED-6850-4B37-9B44-2FF91ADB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EDE28-73E7-4D9C-888B-4AB45EC0E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BD525-ADD4-46F1-992F-468442AFD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DB139-0172-4DBA-AE26-CA3995D9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10CA-A46F-4331-90DD-A38E2102E705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F58C1-A4CA-4323-889F-D74190565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C9432-DFD8-4D45-8D14-AE46BE67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C476-5F65-407E-936A-E3628B4C5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1AE0-6C86-44D0-8C41-109734B7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96B4F4-8192-4655-A044-BEBA6DB4E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5407F-5D80-4264-B296-BDEC9719F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7AFEF-EA91-434F-BEF3-73BEC92A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10CA-A46F-4331-90DD-A38E2102E705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6AAE5-D492-4A95-9D3D-73C7B79A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E5A25-A38C-4179-AC5B-24F37190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C476-5F65-407E-936A-E3628B4C5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9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D79BE-EC98-425B-887B-2E69E9E6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37800-3DA1-42E4-A32C-E8E5E0325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1BE21-9660-4616-B7F4-5B1927760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10CA-A46F-4331-90DD-A38E2102E705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F6BD4-5BEE-473C-81D3-93CA81776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06961-6E92-46C3-A7BE-10FC0A0B7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BC476-5F65-407E-936A-E3628B4C5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3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BA779-23C3-3CC5-EF09-74B95C29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7E14A-A62B-5988-66DD-2395D1E71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C1896-5EF8-A838-1878-73EEA4E5A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C5E64-A9F8-C883-B1BB-268C1812A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44FE2-6FB1-499A-CE02-468DE60FD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8FED-F287-49E6-8488-61CC75E90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3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05525A-104A-0C5C-7091-410E7E9C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17C57-C94D-E443-0B7F-E5ACEDF02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86F63-BEE6-FCDA-B9F8-84A2CD1B8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F506E-EDC5-4708-91C5-316F2774A120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3519E-CD07-8B41-8A49-DA4E113D3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86679-C75F-50C1-1B4C-833AAC58B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D7E4-352A-4EC4-8977-EBF7996D6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8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hyperlink" Target="mailto:simonsw@ncmbc.u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burtonr@ncmbc.us" TargetMode="External"/><Relationship Id="rId11" Type="http://schemas.openxmlformats.org/officeDocument/2006/relationships/image" Target="../media/image13.jpg"/><Relationship Id="rId5" Type="http://schemas.openxmlformats.org/officeDocument/2006/relationships/hyperlink" Target="mailto:courtney@ncmbc.us" TargetMode="External"/><Relationship Id="rId10" Type="http://schemas.openxmlformats.org/officeDocument/2006/relationships/image" Target="../media/image12.png"/><Relationship Id="rId4" Type="http://schemas.openxmlformats.org/officeDocument/2006/relationships/hyperlink" Target="mailto:scott@ncmbc.us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0" name="Google Shape;170;p1"/>
          <p:cNvSpPr/>
          <p:nvPr/>
        </p:nvSpPr>
        <p:spPr>
          <a:xfrm rot="5400000">
            <a:off x="1127553" y="-1127553"/>
            <a:ext cx="6858000" cy="9113106"/>
          </a:xfrm>
          <a:custGeom>
            <a:avLst/>
            <a:gdLst/>
            <a:ahLst/>
            <a:cxnLst/>
            <a:rect l="l" t="t" r="r" b="b"/>
            <a:pathLst>
              <a:path w="6858000" h="9113106" extrusionOk="0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2234481" y="0"/>
            <a:ext cx="9957519" cy="6858002"/>
          </a:xfrm>
          <a:custGeom>
            <a:avLst/>
            <a:gdLst/>
            <a:ahLst/>
            <a:cxnLst/>
            <a:rect l="l" t="t" r="r" b="b"/>
            <a:pathLst>
              <a:path w="9957519" h="6858000" extrusionOk="0">
                <a:moveTo>
                  <a:pt x="6878624" y="0"/>
                </a:moveTo>
                <a:lnTo>
                  <a:pt x="9957519" y="0"/>
                </a:lnTo>
                <a:lnTo>
                  <a:pt x="9957519" y="1557082"/>
                </a:lnTo>
                <a:lnTo>
                  <a:pt x="9957518" y="1557083"/>
                </a:lnTo>
                <a:lnTo>
                  <a:pt x="9957518" y="6858000"/>
                </a:lnTo>
                <a:lnTo>
                  <a:pt x="8318421" y="6858000"/>
                </a:lnTo>
                <a:lnTo>
                  <a:pt x="6213394" y="6858000"/>
                </a:lnTo>
                <a:lnTo>
                  <a:pt x="5311608" y="6858000"/>
                </a:lnTo>
                <a:lnTo>
                  <a:pt x="4574297" y="6858000"/>
                </a:lnTo>
                <a:lnTo>
                  <a:pt x="868032" y="6858000"/>
                </a:lnTo>
                <a:close/>
                <a:moveTo>
                  <a:pt x="0" y="0"/>
                </a:moveTo>
                <a:lnTo>
                  <a:pt x="6878624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2" name="Google Shape;172;p1"/>
          <p:cNvSpPr txBox="1">
            <a:spLocks noGrp="1"/>
          </p:cNvSpPr>
          <p:nvPr>
            <p:ph type="subTitle" idx="1"/>
          </p:nvPr>
        </p:nvSpPr>
        <p:spPr>
          <a:xfrm>
            <a:off x="211091" y="-881750"/>
            <a:ext cx="8376024" cy="364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5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North Carolina Military Business Center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>
              <a:latin typeface="+mj-lt"/>
            </a:endParaRPr>
          </a:p>
        </p:txBody>
      </p:sp>
      <p:pic>
        <p:nvPicPr>
          <p:cNvPr id="173" name="Google Shape;173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1826" y="3719983"/>
            <a:ext cx="4164872" cy="22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927" y="5235029"/>
            <a:ext cx="2782609" cy="149665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"/>
          <p:cNvSpPr txBox="1"/>
          <p:nvPr/>
        </p:nvSpPr>
        <p:spPr>
          <a:xfrm>
            <a:off x="6034875" y="6270382"/>
            <a:ext cx="56910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ncmbc.us     DEFTECH.nc.gov    MatchForce.org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Help you accomplish missions, meet Directorate requirements</a:t>
            </a:r>
          </a:p>
          <a:p>
            <a:pPr lvl="0" algn="ctr"/>
            <a:r>
              <a:rPr lang="en-US" sz="1800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Drive competition, drive down costs, beat small business goals</a:t>
            </a:r>
          </a:p>
          <a:p>
            <a:pPr lvl="0" algn="ctr"/>
            <a:r>
              <a:rPr lang="en-US" sz="1800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Engage businesses to work for the military</a:t>
            </a:r>
          </a:p>
          <a:p>
            <a:pPr lvl="0" algn="ctr"/>
            <a:r>
              <a:rPr lang="en-US" sz="1800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Provide market intel, business development, training and one-on-one technical assistance (pre- and post-award)</a:t>
            </a:r>
          </a:p>
          <a:p>
            <a:pPr lvl="0" algn="ctr"/>
            <a:r>
              <a:rPr lang="en-US" sz="1800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Promote employment: transitioning military &amp; families</a:t>
            </a:r>
          </a:p>
          <a:p>
            <a:pPr lvl="0" algn="ctr"/>
            <a:r>
              <a:rPr lang="en-US" sz="1800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Promote installation/command - community relations</a:t>
            </a:r>
          </a:p>
        </p:txBody>
      </p:sp>
      <p:sp>
        <p:nvSpPr>
          <p:cNvPr id="181" name="Google Shape;181;p2"/>
          <p:cNvSpPr/>
          <p:nvPr/>
        </p:nvSpPr>
        <p:spPr>
          <a:xfrm rot="-2922022">
            <a:off x="-1328609" y="-131647"/>
            <a:ext cx="3715688" cy="1836942"/>
          </a:xfrm>
          <a:custGeom>
            <a:avLst/>
            <a:gdLst/>
            <a:ahLst/>
            <a:cxnLst/>
            <a:rect l="l" t="t" r="r" b="b"/>
            <a:pathLst>
              <a:path w="5069810" h="2506385" extrusionOk="0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82" name="Google Shape;182;p2"/>
          <p:cNvSpPr txBox="1">
            <a:spLocks noGrp="1"/>
          </p:cNvSpPr>
          <p:nvPr>
            <p:ph type="title"/>
          </p:nvPr>
        </p:nvSpPr>
        <p:spPr>
          <a:xfrm>
            <a:off x="2009054" y="326369"/>
            <a:ext cx="10074532" cy="100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13D"/>
              </a:buClr>
              <a:buSzPts val="4000"/>
              <a:buFont typeface="Calibri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Who We Are</a:t>
            </a:r>
            <a:endParaRPr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"/>
          <p:cNvSpPr/>
          <p:nvPr/>
        </p:nvSpPr>
        <p:spPr>
          <a:xfrm rot="7873948">
            <a:off x="9801250" y="5155580"/>
            <a:ext cx="3715688" cy="1836942"/>
          </a:xfrm>
          <a:custGeom>
            <a:avLst/>
            <a:gdLst/>
            <a:ahLst/>
            <a:cxnLst/>
            <a:rect l="l" t="t" r="r" b="b"/>
            <a:pathLst>
              <a:path w="5069810" h="2506385" extrusionOk="0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84" name="Google Shape;184;p2"/>
          <p:cNvSpPr txBox="1">
            <a:spLocks noGrp="1"/>
          </p:cNvSpPr>
          <p:nvPr>
            <p:ph type="body" idx="1"/>
          </p:nvPr>
        </p:nvSpPr>
        <p:spPr>
          <a:xfrm>
            <a:off x="1309276" y="1673275"/>
            <a:ext cx="9573448" cy="424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The </a:t>
            </a:r>
            <a:r>
              <a:rPr lang="en-US" sz="2400" b="1" kern="0" dirty="0">
                <a:solidFill>
                  <a:srgbClr val="222A35"/>
                </a:solidFill>
                <a:ea typeface="Calibri"/>
                <a:cs typeface="Calibri"/>
                <a:sym typeface="Calibri"/>
              </a:rPr>
              <a:t>NCMBC</a:t>
            </a:r>
            <a:r>
              <a:rPr lang="en-US" sz="24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is a statewide, business development and technology transition</a:t>
            </a:r>
            <a:r>
              <a:rPr lang="en-US" sz="2400" b="1" kern="0" dirty="0">
                <a:solidFill>
                  <a:srgbClr val="54DB7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kern="0" dirty="0">
                <a:solidFill>
                  <a:srgbClr val="009592"/>
                </a:solidFill>
                <a:ea typeface="Calibri"/>
                <a:cs typeface="Calibri"/>
                <a:sym typeface="Calibri"/>
              </a:rPr>
              <a:t>entity of the State of North Carolina</a:t>
            </a:r>
            <a:r>
              <a:rPr lang="en-US" sz="24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embedded in the state’s community colleges and headquartered at Fayetteville Technical Community College 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lvl="0" indent="-457200">
              <a:lnSpc>
                <a:spcPct val="120000"/>
              </a:lnSpc>
              <a:spcBef>
                <a:spcPts val="2000"/>
              </a:spcBef>
              <a:buClr>
                <a:srgbClr val="000000"/>
              </a:buClr>
              <a:buSzPts val="2000"/>
              <a:buFont typeface="Arial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Totally State-funded, the </a:t>
            </a:r>
            <a:r>
              <a:rPr lang="en-US" sz="2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NCMBC</a:t>
            </a:r>
            <a:r>
              <a:rPr lang="en-US" sz="24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is the </a:t>
            </a:r>
            <a:r>
              <a:rPr lang="en-US" sz="2400" b="1" kern="0" dirty="0">
                <a:solidFill>
                  <a:srgbClr val="009592"/>
                </a:solidFill>
                <a:ea typeface="Calibri"/>
                <a:cs typeface="Calibri"/>
                <a:sym typeface="Calibri"/>
              </a:rPr>
              <a:t>only statewide, military-focused economic development entity in the US</a:t>
            </a:r>
            <a:r>
              <a:rPr lang="en-US" sz="2400" kern="0" dirty="0">
                <a:ea typeface="Calibri"/>
                <a:cs typeface="Calibri"/>
                <a:sym typeface="Calibri"/>
              </a:rPr>
              <a:t>,</a:t>
            </a:r>
            <a:r>
              <a:rPr lang="en-US" sz="24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and the only NC entity solely focused on growing the defense economy through existing industry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2"/>
          <p:cNvCxnSpPr/>
          <p:nvPr/>
        </p:nvCxnSpPr>
        <p:spPr>
          <a:xfrm>
            <a:off x="1233837" y="6172200"/>
            <a:ext cx="976063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6" name="Google Shape;18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2365" y="5552301"/>
            <a:ext cx="2427577" cy="130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" descr="Logo, company name&#10;&#10;Description automatically generated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641"/>
          <a:stretch/>
        </p:blipFill>
        <p:spPr>
          <a:xfrm>
            <a:off x="0" y="-207634"/>
            <a:ext cx="1825734" cy="1034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44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"/>
          <p:cNvSpPr/>
          <p:nvPr/>
        </p:nvSpPr>
        <p:spPr>
          <a:xfrm>
            <a:off x="8609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83" name="Google Shape;283;p10"/>
          <p:cNvSpPr/>
          <p:nvPr/>
        </p:nvSpPr>
        <p:spPr>
          <a:xfrm rot="-2922022">
            <a:off x="-1328609" y="-131647"/>
            <a:ext cx="3715688" cy="1836942"/>
          </a:xfrm>
          <a:custGeom>
            <a:avLst/>
            <a:gdLst/>
            <a:ahLst/>
            <a:cxnLst/>
            <a:rect l="l" t="t" r="r" b="b"/>
            <a:pathLst>
              <a:path w="5069810" h="2506385" extrusionOk="0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84" name="Google Shape;284;p10"/>
          <p:cNvSpPr txBox="1">
            <a:spLocks noGrp="1"/>
          </p:cNvSpPr>
          <p:nvPr>
            <p:ph type="title"/>
          </p:nvPr>
        </p:nvSpPr>
        <p:spPr>
          <a:xfrm>
            <a:off x="2197364" y="676151"/>
            <a:ext cx="10242698" cy="68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Mission, Goals and Outcomes</a:t>
            </a:r>
            <a:endParaRPr dirty="0"/>
          </a:p>
        </p:txBody>
      </p:sp>
      <p:sp>
        <p:nvSpPr>
          <p:cNvPr id="285" name="Google Shape;285;p10"/>
          <p:cNvSpPr/>
          <p:nvPr/>
        </p:nvSpPr>
        <p:spPr>
          <a:xfrm rot="7873948">
            <a:off x="9801250" y="5155580"/>
            <a:ext cx="3715688" cy="1836942"/>
          </a:xfrm>
          <a:custGeom>
            <a:avLst/>
            <a:gdLst/>
            <a:ahLst/>
            <a:cxnLst/>
            <a:rect l="l" t="t" r="r" b="b"/>
            <a:pathLst>
              <a:path w="5069810" h="2506385" extrusionOk="0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286" name="Google Shape;286;p10"/>
          <p:cNvCxnSpPr/>
          <p:nvPr/>
        </p:nvCxnSpPr>
        <p:spPr>
          <a:xfrm>
            <a:off x="1233837" y="6172200"/>
            <a:ext cx="976063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7" name="Google Shape;28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2365" y="5552301"/>
            <a:ext cx="2427577" cy="130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0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6641"/>
          <a:stretch/>
        </p:blipFill>
        <p:spPr>
          <a:xfrm>
            <a:off x="0" y="-207634"/>
            <a:ext cx="1825734" cy="103494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0"/>
          <p:cNvSpPr txBox="1"/>
          <p:nvPr/>
        </p:nvSpPr>
        <p:spPr>
          <a:xfrm>
            <a:off x="1311762" y="1710328"/>
            <a:ext cx="10115843" cy="433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Mission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leverage military and federal business opportunities to expand the economy, grow jobs and improve quality of life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Goals and Operations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1 - Increase federal revenues for businesses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 – Support technology transition to federal agencies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3 - Support integration of military into workforce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4 - Support defense-related business recruitment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0AF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Outcomes: Contracts (</a:t>
            </a:r>
            <a:r>
              <a:rPr lang="en-US" sz="2400" b="1" dirty="0">
                <a:solidFill>
                  <a:srgbClr val="260AFE"/>
                </a:solidFill>
                <a:latin typeface="Calibri"/>
                <a:ea typeface="Calibri"/>
                <a:cs typeface="Calibri"/>
                <a:sym typeface="Calibri"/>
              </a:rPr>
              <a:t>6,227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0AF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), revenues ($18.09 B), jobs!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260AF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1" name="Google Shape;231;p12"/>
          <p:cNvSpPr/>
          <p:nvPr/>
        </p:nvSpPr>
        <p:spPr>
          <a:xfrm rot="-2922022">
            <a:off x="-1328609" y="-131647"/>
            <a:ext cx="3715688" cy="1836942"/>
          </a:xfrm>
          <a:custGeom>
            <a:avLst/>
            <a:gdLst/>
            <a:ahLst/>
            <a:cxnLst/>
            <a:rect l="l" t="t" r="r" b="b"/>
            <a:pathLst>
              <a:path w="5069810" h="2506385" extrusionOk="0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2" name="Google Shape;232;p12"/>
          <p:cNvSpPr txBox="1">
            <a:spLocks noGrp="1"/>
          </p:cNvSpPr>
          <p:nvPr>
            <p:ph type="title"/>
          </p:nvPr>
        </p:nvSpPr>
        <p:spPr>
          <a:xfrm>
            <a:off x="1735482" y="520467"/>
            <a:ext cx="10074532" cy="100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Operations: Business Development</a:t>
            </a:r>
            <a:endParaRPr sz="4400" dirty="0"/>
          </a:p>
        </p:txBody>
      </p:sp>
      <p:sp>
        <p:nvSpPr>
          <p:cNvPr id="233" name="Google Shape;233;p12"/>
          <p:cNvSpPr/>
          <p:nvPr/>
        </p:nvSpPr>
        <p:spPr>
          <a:xfrm rot="7873948">
            <a:off x="9801250" y="5155580"/>
            <a:ext cx="3715688" cy="1836942"/>
          </a:xfrm>
          <a:custGeom>
            <a:avLst/>
            <a:gdLst/>
            <a:ahLst/>
            <a:cxnLst/>
            <a:rect l="l" t="t" r="r" b="b"/>
            <a:pathLst>
              <a:path w="5069810" h="2506385" extrusionOk="0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234" name="Google Shape;234;p12"/>
          <p:cNvCxnSpPr/>
          <p:nvPr/>
        </p:nvCxnSpPr>
        <p:spPr>
          <a:xfrm>
            <a:off x="1233837" y="6172200"/>
            <a:ext cx="976063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2365" y="5552301"/>
            <a:ext cx="2427577" cy="130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2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6641"/>
          <a:stretch/>
        </p:blipFill>
        <p:spPr>
          <a:xfrm>
            <a:off x="0" y="-207634"/>
            <a:ext cx="1825734" cy="103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96CB4F-0675-4670-BBFA-D700DE495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00" y="1888535"/>
            <a:ext cx="10666000" cy="3080929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26CB1CF-DDBA-8F6E-7EAA-E35CB2C5F6CB}"/>
              </a:ext>
            </a:extLst>
          </p:cNvPr>
          <p:cNvGraphicFramePr>
            <a:graphicFrameLocks noGrp="1"/>
          </p:cNvGraphicFramePr>
          <p:nvPr/>
        </p:nvGraphicFramePr>
        <p:xfrm>
          <a:off x="1233837" y="5080212"/>
          <a:ext cx="87293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325">
                  <a:extLst>
                    <a:ext uri="{9D8B030D-6E8A-4147-A177-3AD203B41FA5}">
                      <a16:colId xmlns:a16="http://schemas.microsoft.com/office/drawing/2014/main" val="196588383"/>
                    </a:ext>
                  </a:extLst>
                </a:gridCol>
                <a:gridCol w="3363019">
                  <a:extLst>
                    <a:ext uri="{9D8B030D-6E8A-4147-A177-3AD203B41FA5}">
                      <a16:colId xmlns:a16="http://schemas.microsoft.com/office/drawing/2014/main" val="153607729"/>
                    </a:ext>
                  </a:extLst>
                </a:gridCol>
                <a:gridCol w="3183956">
                  <a:extLst>
                    <a:ext uri="{9D8B030D-6E8A-4147-A177-3AD203B41FA5}">
                      <a16:colId xmlns:a16="http://schemas.microsoft.com/office/drawing/2014/main" val="2086508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CY2005-CY2023</a:t>
                      </a: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Opps Distributed: &gt;60,000</a:t>
                      </a: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Connections: &gt;40 million</a:t>
                      </a: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98690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5145D04-ADCD-92FE-7157-F212EC182606}"/>
              </a:ext>
            </a:extLst>
          </p:cNvPr>
          <p:cNvGraphicFramePr>
            <a:graphicFrameLocks noGrp="1"/>
          </p:cNvGraphicFramePr>
          <p:nvPr/>
        </p:nvGraphicFramePr>
        <p:xfrm>
          <a:off x="1735481" y="5552301"/>
          <a:ext cx="7816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8442">
                  <a:extLst>
                    <a:ext uri="{9D8B030D-6E8A-4147-A177-3AD203B41FA5}">
                      <a16:colId xmlns:a16="http://schemas.microsoft.com/office/drawing/2014/main" val="196588383"/>
                    </a:ext>
                  </a:extLst>
                </a:gridCol>
                <a:gridCol w="3908442">
                  <a:extLst>
                    <a:ext uri="{9D8B030D-6E8A-4147-A177-3AD203B41FA5}">
                      <a16:colId xmlns:a16="http://schemas.microsoft.com/office/drawing/2014/main" val="2086508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BD Team-Involved Wins: over 3,300</a:t>
                      </a: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Total Min Value: over $13.01 billion</a:t>
                      </a: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9869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C900-794E-B887-8887-455C92DC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256" y="685799"/>
            <a:ext cx="9764686" cy="624554"/>
          </a:xfrm>
        </p:spPr>
        <p:txBody>
          <a:bodyPr anchor="b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Operations: Business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7EF92-29CA-AF3E-9354-CFB6086BD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65" y="5552301"/>
            <a:ext cx="2427577" cy="1305699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F3F185F-F87E-EEFF-61D0-C21C0536A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641"/>
          <a:stretch/>
        </p:blipFill>
        <p:spPr>
          <a:xfrm>
            <a:off x="0" y="-207634"/>
            <a:ext cx="1825734" cy="1034946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686B233C-2F18-48B9-27C1-6F99364C70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B0A8CCC5-A5E0-4EAE-4218-4D21B02F54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14A3F4DB-1760-73AD-E911-FE1E0F7B85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A map of the state of california&#10;&#10;AI-generated content may be incorrect.">
            <a:extLst>
              <a:ext uri="{FF2B5EF4-FFF2-40B4-BE49-F238E27FC236}">
                <a16:creationId xmlns:a16="http://schemas.microsoft.com/office/drawing/2014/main" id="{B2EC5263-D1FD-5040-482D-D7F5E88DC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18" y="1752924"/>
            <a:ext cx="10483273" cy="4004938"/>
          </a:xfrm>
          <a:prstGeom prst="rect">
            <a:avLst/>
          </a:prstGeom>
        </p:spPr>
      </p:pic>
      <p:sp>
        <p:nvSpPr>
          <p:cNvPr id="5" name="Google Shape;182;p2">
            <a:extLst>
              <a:ext uri="{FF2B5EF4-FFF2-40B4-BE49-F238E27FC236}">
                <a16:creationId xmlns:a16="http://schemas.microsoft.com/office/drawing/2014/main" id="{2FA390E6-97B9-A456-5A0E-AD8AD6CD7476}"/>
              </a:ext>
            </a:extLst>
          </p:cNvPr>
          <p:cNvSpPr txBox="1">
            <a:spLocks/>
          </p:cNvSpPr>
          <p:nvPr/>
        </p:nvSpPr>
        <p:spPr>
          <a:xfrm>
            <a:off x="2124075" y="365125"/>
            <a:ext cx="92297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33313D"/>
              </a:buClr>
              <a:buSzPts val="4000"/>
              <a:buFont typeface="Calibri"/>
              <a:buNone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Operations: Business Development Team</a:t>
            </a:r>
          </a:p>
        </p:txBody>
      </p:sp>
    </p:spTree>
    <p:extLst>
      <p:ext uri="{BB962C8B-B14F-4D97-AF65-F5344CB8AC3E}">
        <p14:creationId xmlns:p14="http://schemas.microsoft.com/office/powerpoint/2010/main" val="167442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67EF92-29CA-AF3E-9354-CFB6086BD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65" y="5552301"/>
            <a:ext cx="2427577" cy="1305699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7272954-5070-FF09-426A-9DA447FD5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7635"/>
            <a:ext cx="1825734" cy="1410795"/>
          </a:xfrm>
          <a:prstGeom prst="rect">
            <a:avLst/>
          </a:prstGeom>
        </p:spPr>
      </p:pic>
      <p:pic>
        <p:nvPicPr>
          <p:cNvPr id="4" name="Picture 3" descr="A screenshot of a website&#10;&#10;AI-generated content may be incorrect.">
            <a:extLst>
              <a:ext uri="{FF2B5EF4-FFF2-40B4-BE49-F238E27FC236}">
                <a16:creationId xmlns:a16="http://schemas.microsoft.com/office/drawing/2014/main" id="{FD5C2EEE-5EC5-F55C-94E7-784ABD0BC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788098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0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3"/>
          <p:cNvSpPr/>
          <p:nvPr/>
        </p:nvSpPr>
        <p:spPr>
          <a:xfrm>
            <a:off x="-1" y="200933"/>
            <a:ext cx="1235597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66" name="Google Shape;366;p23"/>
          <p:cNvSpPr/>
          <p:nvPr/>
        </p:nvSpPr>
        <p:spPr>
          <a:xfrm rot="-2922022">
            <a:off x="-1328609" y="-131647"/>
            <a:ext cx="3715688" cy="1836942"/>
          </a:xfrm>
          <a:custGeom>
            <a:avLst/>
            <a:gdLst/>
            <a:ahLst/>
            <a:cxnLst/>
            <a:rect l="l" t="t" r="r" b="b"/>
            <a:pathLst>
              <a:path w="5069810" h="2506385" extrusionOk="0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67" name="Google Shape;367;p23"/>
          <p:cNvSpPr txBox="1">
            <a:spLocks noGrp="1"/>
          </p:cNvSpPr>
          <p:nvPr>
            <p:ph type="title"/>
          </p:nvPr>
        </p:nvSpPr>
        <p:spPr>
          <a:xfrm>
            <a:off x="2281447" y="513579"/>
            <a:ext cx="10074532" cy="80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Operations: 2025 - 2026 Major Events</a:t>
            </a:r>
            <a:endParaRPr dirty="0"/>
          </a:p>
        </p:txBody>
      </p:sp>
      <p:sp>
        <p:nvSpPr>
          <p:cNvPr id="368" name="Google Shape;368;p23"/>
          <p:cNvSpPr/>
          <p:nvPr/>
        </p:nvSpPr>
        <p:spPr>
          <a:xfrm rot="7873948">
            <a:off x="9801250" y="5155580"/>
            <a:ext cx="3715688" cy="1836942"/>
          </a:xfrm>
          <a:custGeom>
            <a:avLst/>
            <a:gdLst/>
            <a:ahLst/>
            <a:cxnLst/>
            <a:rect l="l" t="t" r="r" b="b"/>
            <a:pathLst>
              <a:path w="5069810" h="2506385" extrusionOk="0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69" name="Google Shape;369;p23"/>
          <p:cNvCxnSpPr/>
          <p:nvPr/>
        </p:nvCxnSpPr>
        <p:spPr>
          <a:xfrm>
            <a:off x="1233837" y="6172200"/>
            <a:ext cx="976063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0" name="Google Shape;37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2365" y="5552301"/>
            <a:ext cx="2427577" cy="130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3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6641"/>
          <a:stretch/>
        </p:blipFill>
        <p:spPr>
          <a:xfrm>
            <a:off x="0" y="-207634"/>
            <a:ext cx="1825734" cy="10349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57DBB860-D187-43B4-8AD2-F3BF6CBADF97}"/>
              </a:ext>
            </a:extLst>
          </p:cNvPr>
          <p:cNvSpPr txBox="1">
            <a:spLocks/>
          </p:cNvSpPr>
          <p:nvPr/>
        </p:nvSpPr>
        <p:spPr>
          <a:xfrm>
            <a:off x="989067" y="1574969"/>
            <a:ext cx="10589610" cy="26285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lnSpc>
                <a:spcPct val="110000"/>
              </a:lnSpc>
              <a:buClr>
                <a:srgbClr val="73777A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Federal Technologies Symposium (SEP 9-10, FAY)</a:t>
            </a:r>
          </a:p>
          <a:p>
            <a:pPr marL="342900" indent="-342900">
              <a:lnSpc>
                <a:spcPct val="110000"/>
              </a:lnSpc>
              <a:buClr>
                <a:srgbClr val="73777A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Medical, Biomedical, Biodefense Symposium  (SEP 24-25, Chapel Hill)</a:t>
            </a:r>
          </a:p>
          <a:p>
            <a:pPr marL="342900" indent="-342900">
              <a:lnSpc>
                <a:spcPct val="110000"/>
              </a:lnSpc>
              <a:buClr>
                <a:srgbClr val="73777A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Defense Industrial Sustainment Summit (NOV 18-19, Chapel Hill)</a:t>
            </a:r>
          </a:p>
          <a:p>
            <a:pPr marL="342900" indent="-342900">
              <a:lnSpc>
                <a:spcPct val="110000"/>
              </a:lnSpc>
              <a:buClr>
                <a:srgbClr val="73777A"/>
              </a:buClr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260A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Region Federal Construction, Infrastructure and Environmental Summit (APR 14-16, WIL)</a:t>
            </a:r>
          </a:p>
          <a:p>
            <a:pPr marL="342900" indent="-342900">
              <a:lnSpc>
                <a:spcPct val="110000"/>
              </a:lnSpc>
              <a:buClr>
                <a:srgbClr val="73777A"/>
              </a:buClr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Federal and Defense Textile/Tactical Equipment Summit (May 19-20, RAL)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07B8B2BB-E485-61FC-1D0B-0BE676815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689" y="4770534"/>
            <a:ext cx="2747544" cy="1877154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A4882718-83C3-3C25-E498-62E9F989C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781" y="4771637"/>
            <a:ext cx="2427577" cy="1885430"/>
          </a:xfrm>
          <a:prstGeom prst="rect">
            <a:avLst/>
          </a:prstGeom>
        </p:spPr>
      </p:pic>
      <p:pic>
        <p:nvPicPr>
          <p:cNvPr id="10" name="Picture 9" descr="A helicopter with a sign and a red background&#10;&#10;Description automatically generated with medium confidence">
            <a:extLst>
              <a:ext uri="{FF2B5EF4-FFF2-40B4-BE49-F238E27FC236}">
                <a16:creationId xmlns:a16="http://schemas.microsoft.com/office/drawing/2014/main" id="{09BEC118-04BC-C0F0-37CD-F32772036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0554" y="4770534"/>
            <a:ext cx="2541150" cy="18816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67EF92-29CA-AF3E-9354-CFB6086BD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65" y="5552301"/>
            <a:ext cx="2427577" cy="1305699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7AA8FB2-C7AE-517D-EB8A-0277F48DD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641"/>
          <a:stretch/>
        </p:blipFill>
        <p:spPr>
          <a:xfrm>
            <a:off x="0" y="-207634"/>
            <a:ext cx="1825734" cy="10349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25B3FB-DA9D-F240-857C-8FF7A0038C9F}"/>
              </a:ext>
            </a:extLst>
          </p:cNvPr>
          <p:cNvSpPr txBox="1"/>
          <p:nvPr/>
        </p:nvSpPr>
        <p:spPr>
          <a:xfrm>
            <a:off x="2425123" y="432881"/>
            <a:ext cx="7868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13D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Contact Information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baum Display"/>
              <a:ea typeface="+mn-ea"/>
              <a:cs typeface="Arial"/>
              <a:sym typeface="Arial"/>
            </a:endParaRPr>
          </a:p>
        </p:txBody>
      </p:sp>
      <p:sp>
        <p:nvSpPr>
          <p:cNvPr id="3" name="Shape 331">
            <a:extLst>
              <a:ext uri="{FF2B5EF4-FFF2-40B4-BE49-F238E27FC236}">
                <a16:creationId xmlns:a16="http://schemas.microsoft.com/office/drawing/2014/main" id="{B7D2C129-8A00-1B03-F868-883C5B0EA49E}"/>
              </a:ext>
            </a:extLst>
          </p:cNvPr>
          <p:cNvSpPr txBox="1">
            <a:spLocks/>
          </p:cNvSpPr>
          <p:nvPr/>
        </p:nvSpPr>
        <p:spPr>
          <a:xfrm>
            <a:off x="288759" y="4264853"/>
            <a:ext cx="9788644" cy="2125186"/>
          </a:xfrm>
          <a:prstGeom prst="rect">
            <a:avLst/>
          </a:prstGeom>
        </p:spPr>
        <p:txBody>
          <a:bodyPr vert="horz" lIns="91440" tIns="45700" rIns="91440" bIns="457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29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Scott Dorney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Executive Director, 910-678-0190,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  <a:hlinkClick r:id="rId4"/>
              </a:rPr>
              <a:t>scott@ncmbc.us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Courtney Smedick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Director of Operations, 910-678-0193,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  <a:hlinkClick r:id="rId5"/>
              </a:rPr>
              <a:t>courtney@ncmbc.us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  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Bob Burton,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DEFTECH Director,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910-824-9609,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  <a:hlinkClick r:id="rId6"/>
              </a:rPr>
              <a:t>burtonr@ncmbc.us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Bill Simons,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Program Manager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919-739-6943,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simonsw@ncmbc.us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1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14B2A3BA-3BD2-DEA3-D128-686526A7FE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6761" y="1332141"/>
            <a:ext cx="2113612" cy="2741338"/>
          </a:xfrm>
          <a:prstGeom prst="rect">
            <a:avLst/>
          </a:prstGeom>
        </p:spPr>
      </p:pic>
      <p:pic>
        <p:nvPicPr>
          <p:cNvPr id="10" name="Picture 9" descr="A person in a suit and tie&#10;&#10;Description automatically generated">
            <a:extLst>
              <a:ext uri="{FF2B5EF4-FFF2-40B4-BE49-F238E27FC236}">
                <a16:creationId xmlns:a16="http://schemas.microsoft.com/office/drawing/2014/main" id="{70D41F82-ADBB-6174-0056-0AE40338DE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6124" y="1353183"/>
            <a:ext cx="2099420" cy="2699254"/>
          </a:xfrm>
          <a:prstGeom prst="rect">
            <a:avLst/>
          </a:prstGeom>
        </p:spPr>
      </p:pic>
      <p:pic>
        <p:nvPicPr>
          <p:cNvPr id="5" name="Picture 4" descr="A person in a suit&#10;&#10;Description automatically generated">
            <a:extLst>
              <a:ext uri="{FF2B5EF4-FFF2-40B4-BE49-F238E27FC236}">
                <a16:creationId xmlns:a16="http://schemas.microsoft.com/office/drawing/2014/main" id="{25C34F5D-FA96-44F8-2A2C-9BEA0A1413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5602" y="1331109"/>
            <a:ext cx="2105408" cy="2726676"/>
          </a:xfrm>
          <a:prstGeom prst="rect">
            <a:avLst/>
          </a:prstGeom>
        </p:spPr>
      </p:pic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F5B8CB0C-BA9F-D574-B9BC-371809CAA8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272028" y="1348401"/>
            <a:ext cx="2373812" cy="270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54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57d3b34-72e5-4692-9506-7e959203225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F0B4728728E4AB7DBF00FC803197C" ma:contentTypeVersion="17" ma:contentTypeDescription="Create a new document." ma:contentTypeScope="" ma:versionID="41121e3e42b1758b4cc4a1323f5e3f53">
  <xsd:schema xmlns:xsd="http://www.w3.org/2001/XMLSchema" xmlns:xs="http://www.w3.org/2001/XMLSchema" xmlns:p="http://schemas.microsoft.com/office/2006/metadata/properties" xmlns:ns3="f57d3b34-72e5-4692-9506-7e9592032250" xmlns:ns4="5f0b4482-4d06-4636-b448-664527d4ae87" targetNamespace="http://schemas.microsoft.com/office/2006/metadata/properties" ma:root="true" ma:fieldsID="c068d2122163dbee73125e4824e89935" ns3:_="" ns4:_="">
    <xsd:import namespace="f57d3b34-72e5-4692-9506-7e9592032250"/>
    <xsd:import namespace="5f0b4482-4d06-4636-b448-664527d4ae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d3b34-72e5-4692-9506-7e9592032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b4482-4d06-4636-b448-664527d4ae8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77CA4E-F1E7-4F11-855B-3563EFF1FB67}">
  <ds:schemaRefs>
    <ds:schemaRef ds:uri="5f0b4482-4d06-4636-b448-664527d4ae8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f57d3b34-72e5-4692-9506-7e9592032250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8DC79D-63B5-48D9-9A99-084C87A4CC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3C3BF8-6266-45E6-8DE8-142B2ACCCE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d3b34-72e5-4692-9506-7e9592032250"/>
    <ds:schemaRef ds:uri="5f0b4482-4d06-4636-b448-664527d4ae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25714</TotalTime>
  <Words>377</Words>
  <Application>Microsoft Office PowerPoint</Application>
  <PresentationFormat>Widescreen</PresentationFormat>
  <Paragraphs>39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Play</vt:lpstr>
      <vt:lpstr>Walbaum Display</vt:lpstr>
      <vt:lpstr>Office Theme</vt:lpstr>
      <vt:lpstr>Custom Design</vt:lpstr>
      <vt:lpstr>1_Office Theme</vt:lpstr>
      <vt:lpstr>PowerPoint Presentation</vt:lpstr>
      <vt:lpstr>Who We Are</vt:lpstr>
      <vt:lpstr>Mission, Goals and Outcomes</vt:lpstr>
      <vt:lpstr>Operations: Business Development</vt:lpstr>
      <vt:lpstr>Operations: Business Development</vt:lpstr>
      <vt:lpstr>PowerPoint Presentation</vt:lpstr>
      <vt:lpstr>Operations: 2025 - 2026 Major Events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FTCC</dc:creator>
  <cp:keywords/>
  <dc:description/>
  <cp:lastModifiedBy>Rabassi CIV Christopher E</cp:lastModifiedBy>
  <cp:revision>185</cp:revision>
  <cp:lastPrinted>2025-02-13T15:23:56Z</cp:lastPrinted>
  <dcterms:created xsi:type="dcterms:W3CDTF">2023-01-10T19:01:16Z</dcterms:created>
  <dcterms:modified xsi:type="dcterms:W3CDTF">2025-07-30T12:38:18Z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0x010100719F0B4728728E4AB7DBF00FC803197C</vt:lpwstr>
  </property>
</Properties>
</file>