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72" r:id="rId4"/>
    <p:sldId id="275" r:id="rId5"/>
    <p:sldId id="287" r:id="rId6"/>
    <p:sldId id="290" r:id="rId7"/>
    <p:sldId id="276" r:id="rId8"/>
    <p:sldId id="279" r:id="rId9"/>
    <p:sldId id="277" r:id="rId10"/>
    <p:sldId id="288" r:id="rId11"/>
    <p:sldId id="281" r:id="rId12"/>
    <p:sldId id="283" r:id="rId13"/>
    <p:sldId id="282" r:id="rId14"/>
    <p:sldId id="289" r:id="rId15"/>
    <p:sldId id="286" r:id="rId16"/>
    <p:sldId id="285" r:id="rId17"/>
    <p:sldId id="284" r:id="rId1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29C7A9"/>
    <a:srgbClr val="D6326D"/>
    <a:srgbClr val="DD2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D05DD9-C024-E1D1-6422-1970D187770C}" v="13" dt="2023-03-18T18:22:23.924"/>
    <p1510:client id="{BDC86B96-E775-8609-A8E3-33E60E9E58BB}" v="212" dt="2023-05-18T19:38:50.544"/>
    <p1510:client id="{FBBDA137-35FC-77F3-77C7-E7611D2D70EF}" v="1" dt="2023-03-18T18:23:42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909C101-C6B2-4675-B86C-C8AC3F5F4DE8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163BCFF-4407-46BC-B011-958836140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5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3BCFF-4407-46BC-B011-958836140A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92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3BCFF-4407-46BC-B011-958836140A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6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3BCFF-4407-46BC-B011-958836140A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73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3BCFF-4407-46BC-B011-958836140A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55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3BCFF-4407-46BC-B011-958836140A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88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3BCFF-4407-46BC-B011-958836140A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17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3BCFF-4407-46BC-B011-958836140A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91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3BCFF-4407-46BC-B011-958836140A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22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3BCFF-4407-46BC-B011-958836140A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2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3BCFF-4407-46BC-B011-958836140A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98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3BCFF-4407-46BC-B011-958836140A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68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3BCFF-4407-46BC-B011-958836140A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13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3BCFF-4407-46BC-B011-958836140A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19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3BCFF-4407-46BC-B011-958836140A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13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3BCFF-4407-46BC-B011-958836140A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2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3D9C-B4F5-492A-9D2E-3796F8D3F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16C072-1339-47FD-B998-BF79CD674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C36C1-9903-4EEF-969C-C08E7188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2F99-FFC7-41B5-B08E-BD98A0F2D31D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359AE-0946-40EA-862F-50BDAD906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65A8C-1F45-479C-836E-3F0E0A89F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1A43-70AF-4A6A-AE9F-0854052C0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8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59A25-54F9-491D-9795-8D704EA6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6586BC-C142-4EA6-94E0-E99275070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963FA-BD57-4F4A-A21E-7DBEE3340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2F99-FFC7-41B5-B08E-BD98A0F2D31D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81EE3-7100-4A0D-A6B1-07D60B5A1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1DB53-C7DA-4B6C-8AD1-4EC277F92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1A43-70AF-4A6A-AE9F-0854052C0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3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34C05D-F45F-4776-9421-0F133E245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63831-C585-44D2-A9B3-522D1E496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2DEDA-5558-406B-9E38-5BB3FA3F2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2F99-FFC7-41B5-B08E-BD98A0F2D31D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D75E8-A4C0-4559-9DF0-676530D6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D0B2F-1EE7-49EC-969E-9635EF8B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1A43-70AF-4A6A-AE9F-0854052C0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22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789ED-BC21-4047-B672-613C56BB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6CDB5-2A47-EE41-928E-A9E0A3DFE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91D16-9602-1E46-9019-1F7DB98777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AFCFCF-C2BA-8F44-9EF6-A49B1ED8B7C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400D4-9BB2-5B43-8778-454C7941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C4A12-35BF-5D48-886D-ACC56788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369FB-B916-8F44-935A-3D2B5407F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0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63F6459-E995-484B-826A-8AF369825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D93BA-4688-D74C-8A97-AFA80A216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34" y="1253331"/>
            <a:ext cx="1145023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CBA96CF0-C2A8-6E4F-B8DA-692A87E0DE67}"/>
              </a:ext>
            </a:extLst>
          </p:cNvPr>
          <p:cNvSpPr txBox="1">
            <a:spLocks/>
          </p:cNvSpPr>
          <p:nvPr userDrawn="1"/>
        </p:nvSpPr>
        <p:spPr>
          <a:xfrm>
            <a:off x="372234" y="365125"/>
            <a:ext cx="1145023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endParaRPr lang="en-US">
              <a:solidFill>
                <a:srgbClr val="2468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71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63F6459-E995-484B-826A-8AF369825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D93BA-4688-D74C-8A97-AFA80A216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34" y="1253331"/>
            <a:ext cx="1145023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F704DB-6FF3-D942-AAD8-F3B9E52F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091" y="6215321"/>
            <a:ext cx="523285" cy="365125"/>
          </a:xfrm>
          <a:prstGeom prst="rect">
            <a:avLst/>
          </a:prstGeom>
        </p:spPr>
        <p:txBody>
          <a:bodyPr/>
          <a:lstStyle/>
          <a:p>
            <a:fld id="{669369FB-B916-8F44-935A-3D2B5407FB2A}" type="slidenum">
              <a:rPr lang="en-US" b="1" smtClean="0">
                <a:solidFill>
                  <a:srgbClr val="13BFD6"/>
                </a:solidFill>
              </a:rPr>
              <a:t>‹#›</a:t>
            </a:fld>
            <a:endParaRPr lang="en-US" b="1">
              <a:solidFill>
                <a:srgbClr val="13BFD6"/>
              </a:solidFill>
            </a:endParaRPr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CBA96CF0-C2A8-6E4F-B8DA-692A87E0DE67}"/>
              </a:ext>
            </a:extLst>
          </p:cNvPr>
          <p:cNvSpPr txBox="1">
            <a:spLocks/>
          </p:cNvSpPr>
          <p:nvPr userDrawn="1"/>
        </p:nvSpPr>
        <p:spPr>
          <a:xfrm>
            <a:off x="372234" y="365125"/>
            <a:ext cx="1145023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endParaRPr lang="en-US">
              <a:solidFill>
                <a:srgbClr val="2468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46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176A027-E745-4044-90C4-76FD043F82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D93BA-4688-D74C-8A97-AFA80A216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34" y="1253331"/>
            <a:ext cx="1145023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CBA96CF0-C2A8-6E4F-B8DA-692A87E0DE67}"/>
              </a:ext>
            </a:extLst>
          </p:cNvPr>
          <p:cNvSpPr txBox="1">
            <a:spLocks/>
          </p:cNvSpPr>
          <p:nvPr userDrawn="1"/>
        </p:nvSpPr>
        <p:spPr>
          <a:xfrm>
            <a:off x="372234" y="365125"/>
            <a:ext cx="1145023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endParaRPr lang="en-US">
              <a:solidFill>
                <a:srgbClr val="2468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5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9BB2F-618C-47A1-B747-7B9E2BF9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38784-D0FA-4CC7-A44E-BFA14D872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493D7-419E-4895-8AEA-126B1E453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2F99-FFC7-41B5-B08E-BD98A0F2D31D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1E4AC-F668-4C7F-A737-ED0AC7B5F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86592-C5D6-45D7-A98A-AF7E411B3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1A43-70AF-4A6A-AE9F-0854052C0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8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23267-8CC6-4DCB-917D-BB54CC151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2BCEA-EF85-458F-9BBA-1260F3B01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C8504-4B30-4045-B9B9-353385094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2F99-FFC7-41B5-B08E-BD98A0F2D31D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56586-4A80-4780-B433-73D5E5FE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B8A0-8143-449D-ABF3-AF6E0B407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1A43-70AF-4A6A-AE9F-0854052C0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5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01B8A-2691-4593-8785-E0A9A4457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93E55-573F-4B45-BBFD-12CDC8458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B22EC0-FB0C-437F-AB04-F5DB0227B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18A16A-2B38-4573-A0C2-ED3A3ADA0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2F99-FFC7-41B5-B08E-BD98A0F2D31D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4D451-F78D-44A1-BEFD-A5DB364DE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9B937C-C494-4EAB-8C4E-FC8FDBF39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1A43-70AF-4A6A-AE9F-0854052C0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3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4DC83-B47A-4AC1-9F4B-BC96F4D3C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7633D-E7DF-4518-9865-21DAD459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F2576-F206-4205-ABE5-EC540EACF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B161C0-D2BA-4D30-95DC-4A1555264F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C7E9E-B592-4896-845E-0E262207DF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02F71-B506-4F4A-865A-A918F0A6F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2F99-FFC7-41B5-B08E-BD98A0F2D31D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F08B35-13DE-4C7C-ADB4-38D7A09B4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7E0EE2-6360-4925-9319-654B1F313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1A43-70AF-4A6A-AE9F-0854052C0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3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09738-6860-4638-BB09-C72FFE12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C1856-1FC5-4167-9919-2F15353DB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2F99-FFC7-41B5-B08E-BD98A0F2D31D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360001-E1C2-479B-87CD-F066BA07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96C827-0BBE-4A4B-B8A3-F00573DC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1A43-70AF-4A6A-AE9F-0854052C0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4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F62E25-A45B-4D50-91B2-CEE1E4BD7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2F99-FFC7-41B5-B08E-BD98A0F2D31D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7A21E-8743-4563-86A4-D1145AF2C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3F7EA-4A91-4E19-923E-1D67C0945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1A43-70AF-4A6A-AE9F-0854052C0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8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8EEBF-E91D-4838-9FB3-102181ADB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DDBF1-8501-40EB-AD78-1273E995F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EFCBB-6443-4BB9-9194-964DFD01C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080CA-87E0-4F6A-9612-28AAE0973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2F99-FFC7-41B5-B08E-BD98A0F2D31D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2C472-183A-43D7-A686-033F0DF38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4D6A9-5B9B-4BC2-BBB5-D1F852EC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1A43-70AF-4A6A-AE9F-0854052C0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1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44367-259C-47F6-BAB3-38417F934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223A0C-7E1F-4AA1-89BE-AC32E1F9D5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D5465-6DC0-4468-AF9C-781E6F2CE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D8BDE-CDE3-4F34-95DB-51167D3E2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2F99-FFC7-41B5-B08E-BD98A0F2D31D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70375-BDE0-4AF6-AF31-FF416C49E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2EB7A-340D-4EF4-AE73-93F6A0353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1A43-70AF-4A6A-AE9F-0854052C0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9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0A3C63-9AC4-499A-86C4-88668FADE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687E9-25EE-47F6-AA92-D30A78A74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47A9C-D725-408C-BEAC-C78C76A8E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A2F99-FFC7-41B5-B08E-BD98A0F2D31D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3C4CC-8112-4854-8348-65DD93309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58C7A-248D-4882-9762-39172B340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81A43-70AF-4A6A-AE9F-0854052C0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6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0712F-1430-BB45-81A8-AB8EBB3D3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234" y="1330675"/>
            <a:ext cx="10981566" cy="4846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867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3BFD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3BFD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3BFD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3BFD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3BFD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ncworks.gov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hyperlink" Target="mailto:lindsay.gress@commerce.nc.gov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cwdb.traitify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ecwdb.org/uploads/updated-2020-2021-booklet-career-pathways-guide-18-may-2021_001.pdf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ecwdb.org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C001C6-AB02-4372-A3E8-4F87E0992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31924"/>
            <a:ext cx="12189041" cy="61757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A3C471-ED28-47DF-963F-0E4050EBB7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337351"/>
            <a:ext cx="12192001" cy="652065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256A840-5776-499D-8CC1-9CD3B75EB4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6089" y="6104919"/>
            <a:ext cx="723514" cy="503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2E5C10-2B79-47E5-BB7D-7B4B1665C97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29" y="6345481"/>
            <a:ext cx="4069091" cy="5030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74BC93-200C-4DD4-A72D-227C83AAEDF6}"/>
              </a:ext>
            </a:extLst>
          </p:cNvPr>
          <p:cNvSpPr txBox="1"/>
          <p:nvPr/>
        </p:nvSpPr>
        <p:spPr>
          <a:xfrm>
            <a:off x="506027" y="3722377"/>
            <a:ext cx="89309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err="1">
                <a:solidFill>
                  <a:schemeClr val="bg1"/>
                </a:solidFill>
                <a:latin typeface="Trebuchet MS" panose="020B0603020202020204" pitchFamily="34" charset="0"/>
              </a:rPr>
              <a:t>NCWorks</a:t>
            </a:r>
            <a:r>
              <a:rPr lang="en-US" sz="6000" b="1">
                <a:solidFill>
                  <a:schemeClr val="bg1"/>
                </a:solidFill>
                <a:latin typeface="Trebuchet MS" panose="020B0603020202020204" pitchFamily="34" charset="0"/>
              </a:rPr>
              <a:t> Overview</a:t>
            </a:r>
          </a:p>
          <a:p>
            <a:r>
              <a:rPr lang="en-US" sz="3200" b="1">
                <a:solidFill>
                  <a:schemeClr val="bg1"/>
                </a:solidFill>
                <a:latin typeface="Trebuchet MS" panose="020B0603020202020204" pitchFamily="34" charset="0"/>
              </a:rPr>
              <a:t>Employment Opportunities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E8A3D-AD7A-4B21-94B8-8A1C0F171E54}"/>
              </a:ext>
            </a:extLst>
          </p:cNvPr>
          <p:cNvSpPr txBox="1"/>
          <p:nvPr/>
        </p:nvSpPr>
        <p:spPr>
          <a:xfrm>
            <a:off x="4296792" y="5344357"/>
            <a:ext cx="514017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rebuchet MS"/>
              </a:rPr>
              <a:t>Elizabeth Alexander</a:t>
            </a:r>
          </a:p>
          <a:p>
            <a:r>
              <a:rPr lang="en-US" i="1" dirty="0" err="1">
                <a:solidFill>
                  <a:schemeClr val="bg1"/>
                </a:solidFill>
                <a:latin typeface="Trebuchet MS"/>
              </a:rPr>
              <a:t>NCWorks</a:t>
            </a:r>
            <a:r>
              <a:rPr lang="en-US" i="1" dirty="0">
                <a:solidFill>
                  <a:schemeClr val="bg1"/>
                </a:solidFill>
                <a:latin typeface="Trebuchet MS"/>
              </a:rPr>
              <a:t> Career Center – Onslow County</a:t>
            </a:r>
          </a:p>
        </p:txBody>
      </p:sp>
    </p:spTree>
    <p:extLst>
      <p:ext uri="{BB962C8B-B14F-4D97-AF65-F5344CB8AC3E}">
        <p14:creationId xmlns:p14="http://schemas.microsoft.com/office/powerpoint/2010/main" val="1965487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AAECDF1-E1B1-6E4B-83FA-A85B18AB1904}"/>
              </a:ext>
            </a:extLst>
          </p:cNvPr>
          <p:cNvSpPr txBox="1">
            <a:spLocks/>
          </p:cNvSpPr>
          <p:nvPr/>
        </p:nvSpPr>
        <p:spPr>
          <a:xfrm>
            <a:off x="11299179" y="6236672"/>
            <a:ext cx="52328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rgbClr val="13BF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C37FCF-A255-4342-9092-74493DE9A24E}"/>
              </a:ext>
            </a:extLst>
          </p:cNvPr>
          <p:cNvCxnSpPr>
            <a:cxnSpLocks/>
          </p:cNvCxnSpPr>
          <p:nvPr/>
        </p:nvCxnSpPr>
        <p:spPr>
          <a:xfrm flipH="1">
            <a:off x="3684896" y="6400800"/>
            <a:ext cx="525400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DB35644B-0333-6148-A07A-4BDE920D7BB9}"/>
              </a:ext>
            </a:extLst>
          </p:cNvPr>
          <p:cNvGrpSpPr/>
          <p:nvPr/>
        </p:nvGrpSpPr>
        <p:grpSpPr>
          <a:xfrm>
            <a:off x="1078173" y="6313083"/>
            <a:ext cx="2606723" cy="212301"/>
            <a:chOff x="1078173" y="6280573"/>
            <a:chExt cx="2606723" cy="2123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854094-5F9B-4E49-B992-F2FB837AF1D5}"/>
                </a:ext>
              </a:extLst>
            </p:cNvPr>
            <p:cNvSpPr/>
            <p:nvPr/>
          </p:nvSpPr>
          <p:spPr>
            <a:xfrm>
              <a:off x="1078173" y="6310312"/>
              <a:ext cx="2606723" cy="182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677C72E-FBC2-FC47-93C8-2491445A7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314" y="6310312"/>
              <a:ext cx="2262819" cy="14083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ACA364-E747-6C46-9FCA-32F87850D951}"/>
                </a:ext>
              </a:extLst>
            </p:cNvPr>
            <p:cNvSpPr/>
            <p:nvPr/>
          </p:nvSpPr>
          <p:spPr>
            <a:xfrm>
              <a:off x="1206245" y="6280573"/>
              <a:ext cx="2320888" cy="212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0624611B-31E4-E449-9CE5-7D3C0714E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6245" y="6317287"/>
              <a:ext cx="2320888" cy="154726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5EEC28-8FA6-44B9-BC64-4CECA7CF75FE}"/>
              </a:ext>
            </a:extLst>
          </p:cNvPr>
          <p:cNvGrpSpPr/>
          <p:nvPr/>
        </p:nvGrpSpPr>
        <p:grpSpPr>
          <a:xfrm>
            <a:off x="9096665" y="4634146"/>
            <a:ext cx="3082635" cy="2223855"/>
            <a:chOff x="9736812" y="5042019"/>
            <a:chExt cx="2442488" cy="1815981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A3B07A02-A00F-49EC-8D7D-62CE6689F3A4}"/>
                </a:ext>
              </a:extLst>
            </p:cNvPr>
            <p:cNvSpPr/>
            <p:nvPr/>
          </p:nvSpPr>
          <p:spPr>
            <a:xfrm flipH="1">
              <a:off x="9736812" y="5042019"/>
              <a:ext cx="2442488" cy="1815981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267DC640-372E-4097-9E88-C6E0F90BC4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10120" y="6038237"/>
              <a:ext cx="723514" cy="503047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D2E47FB-423E-4A7C-A00C-E64F638B1C89}"/>
              </a:ext>
            </a:extLst>
          </p:cNvPr>
          <p:cNvSpPr txBox="1"/>
          <p:nvPr/>
        </p:nvSpPr>
        <p:spPr>
          <a:xfrm>
            <a:off x="177569" y="205904"/>
            <a:ext cx="9428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6"/>
                </a:solidFill>
                <a:latin typeface="Trebuchet MS" panose="020B0603020202020204" pitchFamily="34" charset="0"/>
              </a:rPr>
              <a:t>NCWorks Online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3AAB02-59C7-A4FA-031F-27460EEE281E}"/>
              </a:ext>
            </a:extLst>
          </p:cNvPr>
          <p:cNvSpPr txBox="1"/>
          <p:nvPr/>
        </p:nvSpPr>
        <p:spPr>
          <a:xfrm>
            <a:off x="0" y="1311201"/>
            <a:ext cx="2636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07DC1"/>
                </a:solidFill>
                <a:latin typeface="Arial Narrow" panose="020B0606020202030204" pitchFamily="34" charset="0"/>
                <a:hlinkClick r:id="rId6"/>
              </a:rPr>
              <a:t>www.ncworks.gov</a:t>
            </a:r>
            <a:endParaRPr lang="en-US" sz="2000" b="1" dirty="0">
              <a:solidFill>
                <a:srgbClr val="207DC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59B085C-4184-3A34-9DEC-9C538A8ABB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140" y="852236"/>
            <a:ext cx="8655969" cy="500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36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AAECDF1-E1B1-6E4B-83FA-A85B18AB1904}"/>
              </a:ext>
            </a:extLst>
          </p:cNvPr>
          <p:cNvSpPr txBox="1">
            <a:spLocks/>
          </p:cNvSpPr>
          <p:nvPr/>
        </p:nvSpPr>
        <p:spPr>
          <a:xfrm>
            <a:off x="11299179" y="6236672"/>
            <a:ext cx="52328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rgbClr val="13BF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C37FCF-A255-4342-9092-74493DE9A24E}"/>
              </a:ext>
            </a:extLst>
          </p:cNvPr>
          <p:cNvCxnSpPr>
            <a:cxnSpLocks/>
          </p:cNvCxnSpPr>
          <p:nvPr/>
        </p:nvCxnSpPr>
        <p:spPr>
          <a:xfrm flipH="1">
            <a:off x="3684896" y="6400800"/>
            <a:ext cx="525400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DB35644B-0333-6148-A07A-4BDE920D7BB9}"/>
              </a:ext>
            </a:extLst>
          </p:cNvPr>
          <p:cNvGrpSpPr/>
          <p:nvPr/>
        </p:nvGrpSpPr>
        <p:grpSpPr>
          <a:xfrm>
            <a:off x="1078173" y="6313083"/>
            <a:ext cx="2606723" cy="212301"/>
            <a:chOff x="1078173" y="6280573"/>
            <a:chExt cx="2606723" cy="2123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854094-5F9B-4E49-B992-F2FB837AF1D5}"/>
                </a:ext>
              </a:extLst>
            </p:cNvPr>
            <p:cNvSpPr/>
            <p:nvPr/>
          </p:nvSpPr>
          <p:spPr>
            <a:xfrm>
              <a:off x="1078173" y="6310312"/>
              <a:ext cx="2606723" cy="182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677C72E-FBC2-FC47-93C8-2491445A7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314" y="6310312"/>
              <a:ext cx="2262819" cy="14083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ACA364-E747-6C46-9FCA-32F87850D951}"/>
                </a:ext>
              </a:extLst>
            </p:cNvPr>
            <p:cNvSpPr/>
            <p:nvPr/>
          </p:nvSpPr>
          <p:spPr>
            <a:xfrm>
              <a:off x="1206245" y="6280573"/>
              <a:ext cx="2320888" cy="212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0624611B-31E4-E449-9CE5-7D3C0714E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6245" y="6317287"/>
              <a:ext cx="2320888" cy="154726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5EEC28-8FA6-44B9-BC64-4CECA7CF75FE}"/>
              </a:ext>
            </a:extLst>
          </p:cNvPr>
          <p:cNvGrpSpPr/>
          <p:nvPr/>
        </p:nvGrpSpPr>
        <p:grpSpPr>
          <a:xfrm>
            <a:off x="9096665" y="4634146"/>
            <a:ext cx="3082635" cy="2223855"/>
            <a:chOff x="9736812" y="5042019"/>
            <a:chExt cx="2442488" cy="1815981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A3B07A02-A00F-49EC-8D7D-62CE6689F3A4}"/>
                </a:ext>
              </a:extLst>
            </p:cNvPr>
            <p:cNvSpPr/>
            <p:nvPr/>
          </p:nvSpPr>
          <p:spPr>
            <a:xfrm flipH="1">
              <a:off x="9736812" y="5042019"/>
              <a:ext cx="2442488" cy="1815981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267DC640-372E-4097-9E88-C6E0F90BC4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10120" y="6038237"/>
              <a:ext cx="723514" cy="503047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5C927-E89A-4A29-8FAE-D216FAF22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35" y="1371132"/>
            <a:ext cx="11450230" cy="4351338"/>
          </a:xfrm>
        </p:spPr>
        <p:txBody>
          <a:bodyPr>
            <a:noAutofit/>
          </a:bodyPr>
          <a:lstStyle/>
          <a:p>
            <a:endParaRPr lang="en-US" sz="2400">
              <a:latin typeface="Trebuchet MS" panose="020B0603020202020204" pitchFamily="34" charset="0"/>
            </a:endParaRPr>
          </a:p>
          <a:p>
            <a:endParaRPr lang="en-US" sz="2400">
              <a:latin typeface="Trebuchet MS" panose="020B0603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C33690-FCBA-4E6A-843F-B9B2A4E47FFC}"/>
              </a:ext>
            </a:extLst>
          </p:cNvPr>
          <p:cNvSpPr txBox="1"/>
          <p:nvPr/>
        </p:nvSpPr>
        <p:spPr>
          <a:xfrm>
            <a:off x="112382" y="253901"/>
            <a:ext cx="590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/>
                </a:solidFill>
                <a:latin typeface="Trebuchet MS" panose="020B0603020202020204" pitchFamily="34" charset="0"/>
              </a:rPr>
              <a:t>Onslow County Jobs Forecast 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0BA65DE0-B356-D594-7B8D-5111A8C940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97" y="742508"/>
            <a:ext cx="5126663" cy="4885658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2E5B76DD-E959-F55F-CA8F-06A805C3BB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8935" y="835953"/>
            <a:ext cx="5330453" cy="483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00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AAECDF1-E1B1-6E4B-83FA-A85B18AB1904}"/>
              </a:ext>
            </a:extLst>
          </p:cNvPr>
          <p:cNvSpPr txBox="1">
            <a:spLocks/>
          </p:cNvSpPr>
          <p:nvPr/>
        </p:nvSpPr>
        <p:spPr>
          <a:xfrm>
            <a:off x="11299179" y="6236672"/>
            <a:ext cx="52328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rgbClr val="13BF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C37FCF-A255-4342-9092-74493DE9A24E}"/>
              </a:ext>
            </a:extLst>
          </p:cNvPr>
          <p:cNvCxnSpPr>
            <a:cxnSpLocks/>
          </p:cNvCxnSpPr>
          <p:nvPr/>
        </p:nvCxnSpPr>
        <p:spPr>
          <a:xfrm flipH="1">
            <a:off x="3684896" y="6400800"/>
            <a:ext cx="525400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DB35644B-0333-6148-A07A-4BDE920D7BB9}"/>
              </a:ext>
            </a:extLst>
          </p:cNvPr>
          <p:cNvGrpSpPr/>
          <p:nvPr/>
        </p:nvGrpSpPr>
        <p:grpSpPr>
          <a:xfrm>
            <a:off x="1078173" y="6313083"/>
            <a:ext cx="2606723" cy="212301"/>
            <a:chOff x="1078173" y="6280573"/>
            <a:chExt cx="2606723" cy="2123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854094-5F9B-4E49-B992-F2FB837AF1D5}"/>
                </a:ext>
              </a:extLst>
            </p:cNvPr>
            <p:cNvSpPr/>
            <p:nvPr/>
          </p:nvSpPr>
          <p:spPr>
            <a:xfrm>
              <a:off x="1078173" y="6310312"/>
              <a:ext cx="2606723" cy="182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677C72E-FBC2-FC47-93C8-2491445A7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314" y="6310312"/>
              <a:ext cx="2262819" cy="14083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ACA364-E747-6C46-9FCA-32F87850D951}"/>
                </a:ext>
              </a:extLst>
            </p:cNvPr>
            <p:cNvSpPr/>
            <p:nvPr/>
          </p:nvSpPr>
          <p:spPr>
            <a:xfrm>
              <a:off x="1206245" y="6280573"/>
              <a:ext cx="2320888" cy="212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0624611B-31E4-E449-9CE5-7D3C0714E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6245" y="6317287"/>
              <a:ext cx="2320888" cy="154726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5EEC28-8FA6-44B9-BC64-4CECA7CF75FE}"/>
              </a:ext>
            </a:extLst>
          </p:cNvPr>
          <p:cNvGrpSpPr/>
          <p:nvPr/>
        </p:nvGrpSpPr>
        <p:grpSpPr>
          <a:xfrm>
            <a:off x="9096665" y="4634146"/>
            <a:ext cx="3082635" cy="2223855"/>
            <a:chOff x="9736812" y="5042019"/>
            <a:chExt cx="2442488" cy="1815981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A3B07A02-A00F-49EC-8D7D-62CE6689F3A4}"/>
                </a:ext>
              </a:extLst>
            </p:cNvPr>
            <p:cNvSpPr/>
            <p:nvPr/>
          </p:nvSpPr>
          <p:spPr>
            <a:xfrm flipH="1">
              <a:off x="9736812" y="5042019"/>
              <a:ext cx="2442488" cy="1815981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267DC640-372E-4097-9E88-C6E0F90BC4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10120" y="6038237"/>
              <a:ext cx="723514" cy="503047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D2E47FB-423E-4A7C-A00C-E64F638B1C89}"/>
              </a:ext>
            </a:extLst>
          </p:cNvPr>
          <p:cNvSpPr txBox="1"/>
          <p:nvPr/>
        </p:nvSpPr>
        <p:spPr>
          <a:xfrm>
            <a:off x="112382" y="134033"/>
            <a:ext cx="6657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6"/>
                </a:solidFill>
                <a:latin typeface="Trebuchet MS" panose="020B0603020202020204" pitchFamily="34" charset="0"/>
              </a:rPr>
              <a:t>Onslow County Jobs Forecast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6F23BCD-091D-6371-EAED-F32118C03D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2703" y="696534"/>
            <a:ext cx="7049385" cy="562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59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AAECDF1-E1B1-6E4B-83FA-A85B18AB1904}"/>
              </a:ext>
            </a:extLst>
          </p:cNvPr>
          <p:cNvSpPr txBox="1">
            <a:spLocks/>
          </p:cNvSpPr>
          <p:nvPr/>
        </p:nvSpPr>
        <p:spPr>
          <a:xfrm>
            <a:off x="11299179" y="6236672"/>
            <a:ext cx="52328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rgbClr val="13BF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C37FCF-A255-4342-9092-74493DE9A24E}"/>
              </a:ext>
            </a:extLst>
          </p:cNvPr>
          <p:cNvCxnSpPr>
            <a:cxnSpLocks/>
          </p:cNvCxnSpPr>
          <p:nvPr/>
        </p:nvCxnSpPr>
        <p:spPr>
          <a:xfrm flipH="1">
            <a:off x="3684896" y="6377202"/>
            <a:ext cx="525400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DB35644B-0333-6148-A07A-4BDE920D7BB9}"/>
              </a:ext>
            </a:extLst>
          </p:cNvPr>
          <p:cNvGrpSpPr/>
          <p:nvPr/>
        </p:nvGrpSpPr>
        <p:grpSpPr>
          <a:xfrm>
            <a:off x="1078173" y="6313083"/>
            <a:ext cx="2606723" cy="212301"/>
            <a:chOff x="1078173" y="6280573"/>
            <a:chExt cx="2606723" cy="2123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854094-5F9B-4E49-B992-F2FB837AF1D5}"/>
                </a:ext>
              </a:extLst>
            </p:cNvPr>
            <p:cNvSpPr/>
            <p:nvPr/>
          </p:nvSpPr>
          <p:spPr>
            <a:xfrm>
              <a:off x="1078173" y="6310312"/>
              <a:ext cx="2606723" cy="182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677C72E-FBC2-FC47-93C8-2491445A7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314" y="6310312"/>
              <a:ext cx="2262819" cy="14083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ACA364-E747-6C46-9FCA-32F87850D951}"/>
                </a:ext>
              </a:extLst>
            </p:cNvPr>
            <p:cNvSpPr/>
            <p:nvPr/>
          </p:nvSpPr>
          <p:spPr>
            <a:xfrm>
              <a:off x="1206245" y="6280573"/>
              <a:ext cx="2320888" cy="212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0624611B-31E4-E449-9CE5-7D3C0714E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6245" y="6317287"/>
              <a:ext cx="2320888" cy="154726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5EEC28-8FA6-44B9-BC64-4CECA7CF75FE}"/>
              </a:ext>
            </a:extLst>
          </p:cNvPr>
          <p:cNvGrpSpPr/>
          <p:nvPr/>
        </p:nvGrpSpPr>
        <p:grpSpPr>
          <a:xfrm>
            <a:off x="9096665" y="4634146"/>
            <a:ext cx="3082635" cy="2223855"/>
            <a:chOff x="9736812" y="5042019"/>
            <a:chExt cx="2442488" cy="1815981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A3B07A02-A00F-49EC-8D7D-62CE6689F3A4}"/>
                </a:ext>
              </a:extLst>
            </p:cNvPr>
            <p:cNvSpPr/>
            <p:nvPr/>
          </p:nvSpPr>
          <p:spPr>
            <a:xfrm flipH="1">
              <a:off x="9736812" y="5042019"/>
              <a:ext cx="2442488" cy="1815981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267DC640-372E-4097-9E88-C6E0F90BC4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10120" y="6038237"/>
              <a:ext cx="723514" cy="503047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D2E47FB-423E-4A7C-A00C-E64F638B1C89}"/>
              </a:ext>
            </a:extLst>
          </p:cNvPr>
          <p:cNvSpPr txBox="1"/>
          <p:nvPr/>
        </p:nvSpPr>
        <p:spPr>
          <a:xfrm>
            <a:off x="112381" y="235601"/>
            <a:ext cx="685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6"/>
                </a:solidFill>
                <a:latin typeface="Trebuchet MS" panose="020B0603020202020204" pitchFamily="34" charset="0"/>
              </a:rPr>
              <a:t>Onslow County Jobs Forecast 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BBB6BBB-14C3-9559-4D74-146209B6F7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" y="881933"/>
            <a:ext cx="12066919" cy="471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63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AAECDF1-E1B1-6E4B-83FA-A85B18AB1904}"/>
              </a:ext>
            </a:extLst>
          </p:cNvPr>
          <p:cNvSpPr txBox="1">
            <a:spLocks/>
          </p:cNvSpPr>
          <p:nvPr/>
        </p:nvSpPr>
        <p:spPr>
          <a:xfrm>
            <a:off x="11299179" y="6236672"/>
            <a:ext cx="52328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rgbClr val="13BF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C37FCF-A255-4342-9092-74493DE9A24E}"/>
              </a:ext>
            </a:extLst>
          </p:cNvPr>
          <p:cNvCxnSpPr>
            <a:cxnSpLocks/>
          </p:cNvCxnSpPr>
          <p:nvPr/>
        </p:nvCxnSpPr>
        <p:spPr>
          <a:xfrm flipH="1">
            <a:off x="3684896" y="6400800"/>
            <a:ext cx="525400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DB35644B-0333-6148-A07A-4BDE920D7BB9}"/>
              </a:ext>
            </a:extLst>
          </p:cNvPr>
          <p:cNvGrpSpPr/>
          <p:nvPr/>
        </p:nvGrpSpPr>
        <p:grpSpPr>
          <a:xfrm>
            <a:off x="1078173" y="6313083"/>
            <a:ext cx="2606723" cy="212301"/>
            <a:chOff x="1078173" y="6280573"/>
            <a:chExt cx="2606723" cy="2123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854094-5F9B-4E49-B992-F2FB837AF1D5}"/>
                </a:ext>
              </a:extLst>
            </p:cNvPr>
            <p:cNvSpPr/>
            <p:nvPr/>
          </p:nvSpPr>
          <p:spPr>
            <a:xfrm>
              <a:off x="1078173" y="6310312"/>
              <a:ext cx="2606723" cy="182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677C72E-FBC2-FC47-93C8-2491445A7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314" y="6310312"/>
              <a:ext cx="2262819" cy="14083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ACA364-E747-6C46-9FCA-32F87850D951}"/>
                </a:ext>
              </a:extLst>
            </p:cNvPr>
            <p:cNvSpPr/>
            <p:nvPr/>
          </p:nvSpPr>
          <p:spPr>
            <a:xfrm>
              <a:off x="1206245" y="6280573"/>
              <a:ext cx="2320888" cy="212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0624611B-31E4-E449-9CE5-7D3C0714E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6245" y="6317287"/>
              <a:ext cx="2320888" cy="154726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5EEC28-8FA6-44B9-BC64-4CECA7CF75FE}"/>
              </a:ext>
            </a:extLst>
          </p:cNvPr>
          <p:cNvGrpSpPr/>
          <p:nvPr/>
        </p:nvGrpSpPr>
        <p:grpSpPr>
          <a:xfrm>
            <a:off x="9096665" y="4634146"/>
            <a:ext cx="3082635" cy="2223855"/>
            <a:chOff x="9736812" y="5042019"/>
            <a:chExt cx="2442488" cy="1815981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A3B07A02-A00F-49EC-8D7D-62CE6689F3A4}"/>
                </a:ext>
              </a:extLst>
            </p:cNvPr>
            <p:cNvSpPr/>
            <p:nvPr/>
          </p:nvSpPr>
          <p:spPr>
            <a:xfrm flipH="1">
              <a:off x="9736812" y="5042019"/>
              <a:ext cx="2442488" cy="1815981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267DC640-372E-4097-9E88-C6E0F90BC4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10120" y="6038237"/>
              <a:ext cx="723514" cy="503047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D2E47FB-423E-4A7C-A00C-E64F638B1C89}"/>
              </a:ext>
            </a:extLst>
          </p:cNvPr>
          <p:cNvSpPr txBox="1"/>
          <p:nvPr/>
        </p:nvSpPr>
        <p:spPr>
          <a:xfrm>
            <a:off x="482033" y="174829"/>
            <a:ext cx="685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Onslow County Jobs Forecast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8C2A883-32E1-3F23-8287-9F623A7D60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3330" y="821160"/>
            <a:ext cx="6925338" cy="554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07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édicace Jérémie Royer | BD We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54" y="1209160"/>
            <a:ext cx="3284635" cy="121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144BA8C-ACC0-C7AF-352C-DE8828B56888}"/>
              </a:ext>
            </a:extLst>
          </p:cNvPr>
          <p:cNvGrpSpPr/>
          <p:nvPr/>
        </p:nvGrpSpPr>
        <p:grpSpPr>
          <a:xfrm>
            <a:off x="1078173" y="6313083"/>
            <a:ext cx="2606723" cy="212301"/>
            <a:chOff x="1078173" y="6280573"/>
            <a:chExt cx="2606723" cy="2123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329AAE1-BBA7-DB10-6A5F-C04EEB714443}"/>
                </a:ext>
              </a:extLst>
            </p:cNvPr>
            <p:cNvSpPr/>
            <p:nvPr/>
          </p:nvSpPr>
          <p:spPr>
            <a:xfrm>
              <a:off x="1078173" y="6310312"/>
              <a:ext cx="2606723" cy="182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A38E68-1792-988F-C949-FAA589E9B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314" y="6310312"/>
              <a:ext cx="2262819" cy="140839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119C4F9-6517-0F22-CE88-F4F1C5FDBF80}"/>
                </a:ext>
              </a:extLst>
            </p:cNvPr>
            <p:cNvSpPr/>
            <p:nvPr/>
          </p:nvSpPr>
          <p:spPr>
            <a:xfrm>
              <a:off x="1206245" y="6280573"/>
              <a:ext cx="2320888" cy="212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F4DE00D5-0E40-9C19-4A99-8BB42631B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6245" y="6317287"/>
              <a:ext cx="2320888" cy="154726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C618CB-8ECD-0F6E-CB07-A43C2102334B}"/>
              </a:ext>
            </a:extLst>
          </p:cNvPr>
          <p:cNvCxnSpPr>
            <a:cxnSpLocks/>
          </p:cNvCxnSpPr>
          <p:nvPr/>
        </p:nvCxnSpPr>
        <p:spPr>
          <a:xfrm flipH="1">
            <a:off x="3684896" y="6400800"/>
            <a:ext cx="525400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6637D83-775D-9674-AA3F-7F3D7A10D6A9}"/>
              </a:ext>
            </a:extLst>
          </p:cNvPr>
          <p:cNvGrpSpPr/>
          <p:nvPr/>
        </p:nvGrpSpPr>
        <p:grpSpPr>
          <a:xfrm>
            <a:off x="9096665" y="4634146"/>
            <a:ext cx="3082635" cy="2223855"/>
            <a:chOff x="9736812" y="5042019"/>
            <a:chExt cx="2442488" cy="1815981"/>
          </a:xfrm>
        </p:grpSpPr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1C301FF4-F542-1144-6A3B-284B37051149}"/>
                </a:ext>
              </a:extLst>
            </p:cNvPr>
            <p:cNvSpPr/>
            <p:nvPr/>
          </p:nvSpPr>
          <p:spPr>
            <a:xfrm flipH="1">
              <a:off x="9736812" y="5042019"/>
              <a:ext cx="2442488" cy="1815981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16" descr="A close up of a logo&#10;&#10;Description automatically generated">
              <a:extLst>
                <a:ext uri="{FF2B5EF4-FFF2-40B4-BE49-F238E27FC236}">
                  <a16:creationId xmlns:a16="http://schemas.microsoft.com/office/drawing/2014/main" id="{122D5BC4-23A4-56DA-E7D5-F83F19EB1C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10120" y="6038237"/>
              <a:ext cx="723514" cy="503047"/>
            </a:xfrm>
            <a:prstGeom prst="rect">
              <a:avLst/>
            </a:prstGeom>
          </p:spPr>
        </p:pic>
      </p:grpSp>
      <p:pic>
        <p:nvPicPr>
          <p:cNvPr id="2" name="Picture 3">
            <a:extLst>
              <a:ext uri="{FF2B5EF4-FFF2-40B4-BE49-F238E27FC236}">
                <a16:creationId xmlns:a16="http://schemas.microsoft.com/office/drawing/2014/main" id="{A1FF36C2-B623-5C77-C37F-C17AE3C47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1320000">
            <a:off x="827652" y="490936"/>
            <a:ext cx="3177362" cy="407669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F23168C-6438-7DD8-35C4-FB05B86F48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8843" y="887461"/>
            <a:ext cx="3567222" cy="4622336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F457F69-1245-214F-4690-66228F6A44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2004" y="2809820"/>
            <a:ext cx="3283688" cy="247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84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AAECDF1-E1B1-6E4B-83FA-A85B18AB1904}"/>
              </a:ext>
            </a:extLst>
          </p:cNvPr>
          <p:cNvSpPr txBox="1">
            <a:spLocks/>
          </p:cNvSpPr>
          <p:nvPr/>
        </p:nvSpPr>
        <p:spPr>
          <a:xfrm>
            <a:off x="11299179" y="6236672"/>
            <a:ext cx="52328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rgbClr val="13BF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C37FCF-A255-4342-9092-74493DE9A24E}"/>
              </a:ext>
            </a:extLst>
          </p:cNvPr>
          <p:cNvCxnSpPr>
            <a:cxnSpLocks/>
          </p:cNvCxnSpPr>
          <p:nvPr/>
        </p:nvCxnSpPr>
        <p:spPr>
          <a:xfrm flipH="1">
            <a:off x="3684896" y="6400800"/>
            <a:ext cx="525400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DB35644B-0333-6148-A07A-4BDE920D7BB9}"/>
              </a:ext>
            </a:extLst>
          </p:cNvPr>
          <p:cNvGrpSpPr/>
          <p:nvPr/>
        </p:nvGrpSpPr>
        <p:grpSpPr>
          <a:xfrm>
            <a:off x="1078173" y="6313083"/>
            <a:ext cx="2606723" cy="212301"/>
            <a:chOff x="1078173" y="6280573"/>
            <a:chExt cx="2606723" cy="2123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854094-5F9B-4E49-B992-F2FB837AF1D5}"/>
                </a:ext>
              </a:extLst>
            </p:cNvPr>
            <p:cNvSpPr/>
            <p:nvPr/>
          </p:nvSpPr>
          <p:spPr>
            <a:xfrm>
              <a:off x="1078173" y="6310312"/>
              <a:ext cx="2606723" cy="182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677C72E-FBC2-FC47-93C8-2491445A7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314" y="6310312"/>
              <a:ext cx="2262819" cy="14083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ACA364-E747-6C46-9FCA-32F87850D951}"/>
                </a:ext>
              </a:extLst>
            </p:cNvPr>
            <p:cNvSpPr/>
            <p:nvPr/>
          </p:nvSpPr>
          <p:spPr>
            <a:xfrm>
              <a:off x="1206245" y="6280573"/>
              <a:ext cx="2320888" cy="212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0624611B-31E4-E449-9CE5-7D3C0714E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6245" y="6317287"/>
              <a:ext cx="2320888" cy="154726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5EEC28-8FA6-44B9-BC64-4CECA7CF75FE}"/>
              </a:ext>
            </a:extLst>
          </p:cNvPr>
          <p:cNvGrpSpPr/>
          <p:nvPr/>
        </p:nvGrpSpPr>
        <p:grpSpPr>
          <a:xfrm>
            <a:off x="9096665" y="4634146"/>
            <a:ext cx="3082635" cy="2223855"/>
            <a:chOff x="9736812" y="5042019"/>
            <a:chExt cx="2442488" cy="1815981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A3B07A02-A00F-49EC-8D7D-62CE6689F3A4}"/>
                </a:ext>
              </a:extLst>
            </p:cNvPr>
            <p:cNvSpPr/>
            <p:nvPr/>
          </p:nvSpPr>
          <p:spPr>
            <a:xfrm flipH="1">
              <a:off x="9736812" y="5042019"/>
              <a:ext cx="2442488" cy="1815981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267DC640-372E-4097-9E88-C6E0F90BC4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10120" y="6038237"/>
              <a:ext cx="723514" cy="503047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D2E47FB-423E-4A7C-A00C-E64F638B1C89}"/>
              </a:ext>
            </a:extLst>
          </p:cNvPr>
          <p:cNvSpPr txBox="1"/>
          <p:nvPr/>
        </p:nvSpPr>
        <p:spPr>
          <a:xfrm>
            <a:off x="207100" y="169586"/>
            <a:ext cx="226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/>
                </a:solidFill>
                <a:latin typeface="Trebuchet MS" panose="020B0603020202020204" pitchFamily="34" charset="0"/>
              </a:rPr>
              <a:t>Questions?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6647428-C67C-4B8B-B82D-2251CD06B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075737"/>
            <a:ext cx="12166600" cy="37270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7E7EB9-3C1D-4539-87EF-FEE09AC0C1D2}"/>
              </a:ext>
            </a:extLst>
          </p:cNvPr>
          <p:cNvSpPr txBox="1"/>
          <p:nvPr/>
        </p:nvSpPr>
        <p:spPr>
          <a:xfrm>
            <a:off x="955907" y="4857609"/>
            <a:ext cx="3259641" cy="14157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i="1" dirty="0">
                <a:latin typeface="Trebuchet MS"/>
                <a:cs typeface="Times New Roman"/>
              </a:rPr>
              <a:t>Elizabeth Alexander</a:t>
            </a:r>
          </a:p>
          <a:p>
            <a:r>
              <a:rPr lang="en-US" sz="1400" dirty="0" err="1">
                <a:latin typeface="Trebuchet MS"/>
                <a:cs typeface="Times New Roman"/>
              </a:rPr>
              <a:t>NCWorks</a:t>
            </a:r>
            <a:r>
              <a:rPr lang="en-US" sz="1400" dirty="0">
                <a:latin typeface="Trebuchet MS"/>
                <a:cs typeface="Times New Roman"/>
              </a:rPr>
              <a:t> Career Center</a:t>
            </a:r>
          </a:p>
          <a:p>
            <a:r>
              <a:rPr lang="en-US" sz="1400" dirty="0">
                <a:latin typeface="Trebuchet MS"/>
                <a:cs typeface="Times New Roman"/>
              </a:rPr>
              <a:t>461 Western Blvd., Suite 106</a:t>
            </a:r>
          </a:p>
          <a:p>
            <a:r>
              <a:rPr lang="en-US" sz="1400" dirty="0">
                <a:latin typeface="Trebuchet MS"/>
                <a:cs typeface="Times New Roman"/>
              </a:rPr>
              <a:t>Jacksonville, NC 28546</a:t>
            </a:r>
          </a:p>
          <a:p>
            <a:r>
              <a:rPr lang="en-US" sz="1400" dirty="0">
                <a:latin typeface="Trebuchet MS"/>
                <a:cs typeface="Times New Roman"/>
                <a:hlinkClick r:id="rId7"/>
              </a:rPr>
              <a:t>onslowcounty@ncworks.gov</a:t>
            </a:r>
            <a:r>
              <a:rPr lang="en-US" sz="1400" dirty="0">
                <a:latin typeface="Trebuchet MS"/>
                <a:cs typeface="Times New Roman"/>
              </a:rPr>
              <a:t>  </a:t>
            </a:r>
            <a:endParaRPr lang="en-US" sz="14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rebuchet MS"/>
                <a:cs typeface="Times New Roman"/>
              </a:rPr>
              <a:t>910.347.2121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BFCCE0-EF07-D6B9-9001-3B9F4CE3A6CD}"/>
              </a:ext>
            </a:extLst>
          </p:cNvPr>
          <p:cNvSpPr txBox="1"/>
          <p:nvPr/>
        </p:nvSpPr>
        <p:spPr>
          <a:xfrm>
            <a:off x="4158866" y="2154330"/>
            <a:ext cx="410176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Segoe Script"/>
              </a:rPr>
              <a:t>THANK YOU!</a:t>
            </a:r>
            <a:endParaRPr lang="en-US" sz="3600" b="1">
              <a:solidFill>
                <a:schemeClr val="bg1"/>
              </a:solidFill>
              <a:latin typeface="Segoe Script"/>
            </a:endParaRPr>
          </a:p>
        </p:txBody>
      </p:sp>
    </p:spTree>
    <p:extLst>
      <p:ext uri="{BB962C8B-B14F-4D97-AF65-F5344CB8AC3E}">
        <p14:creationId xmlns:p14="http://schemas.microsoft.com/office/powerpoint/2010/main" val="2937636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BDF5FF9-18F6-3148-8C88-CC5289C5717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9A1715A-BB60-AC4D-BDFA-3EE63FD82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D0558E4F-5789-0C42-99B0-F384FDF8773B}"/>
                </a:ext>
              </a:extLst>
            </p:cNvPr>
            <p:cNvSpPr/>
            <p:nvPr/>
          </p:nvSpPr>
          <p:spPr>
            <a:xfrm flipH="1">
              <a:off x="9736812" y="5042019"/>
              <a:ext cx="2442488" cy="1815981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647ACE75-08F6-8B46-8799-A63EC16508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10120" y="6038237"/>
              <a:ext cx="723514" cy="50304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693750-0AC3-F744-94C6-FD142EB44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023" y="3568445"/>
            <a:ext cx="10515600" cy="1031166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What is NCWorks?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4C4EB1-ACB7-394C-8D0B-7AD09CAEE0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25" y="6289760"/>
            <a:ext cx="4069091" cy="5030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075151-06E6-4C9B-B78A-2BE13B74F44F}"/>
              </a:ext>
            </a:extLst>
          </p:cNvPr>
          <p:cNvSpPr txBox="1"/>
          <p:nvPr/>
        </p:nvSpPr>
        <p:spPr>
          <a:xfrm>
            <a:off x="1367090" y="4959364"/>
            <a:ext cx="6078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>
                <a:solidFill>
                  <a:schemeClr val="bg1"/>
                </a:solidFill>
                <a:latin typeface="+mj-lt"/>
              </a:rPr>
              <a:t>Connecting Talent to Jobs!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A793E7-5290-45F7-B324-1D42E03A2A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024" y="239400"/>
            <a:ext cx="3888513" cy="32638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059514-45A1-45E3-9DC7-8400D63960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7714" y="372470"/>
            <a:ext cx="6406262" cy="287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6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AAECDF1-E1B1-6E4B-83FA-A85B18AB1904}"/>
              </a:ext>
            </a:extLst>
          </p:cNvPr>
          <p:cNvSpPr txBox="1">
            <a:spLocks/>
          </p:cNvSpPr>
          <p:nvPr/>
        </p:nvSpPr>
        <p:spPr>
          <a:xfrm>
            <a:off x="11299179" y="6236672"/>
            <a:ext cx="52328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rgbClr val="13BF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C37FCF-A255-4342-9092-74493DE9A24E}"/>
              </a:ext>
            </a:extLst>
          </p:cNvPr>
          <p:cNvCxnSpPr>
            <a:cxnSpLocks/>
          </p:cNvCxnSpPr>
          <p:nvPr/>
        </p:nvCxnSpPr>
        <p:spPr>
          <a:xfrm flipH="1">
            <a:off x="3684896" y="6400800"/>
            <a:ext cx="525400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DB35644B-0333-6148-A07A-4BDE920D7BB9}"/>
              </a:ext>
            </a:extLst>
          </p:cNvPr>
          <p:cNvGrpSpPr/>
          <p:nvPr/>
        </p:nvGrpSpPr>
        <p:grpSpPr>
          <a:xfrm>
            <a:off x="1078173" y="6313083"/>
            <a:ext cx="2606723" cy="212301"/>
            <a:chOff x="1078173" y="6280573"/>
            <a:chExt cx="2606723" cy="2123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854094-5F9B-4E49-B992-F2FB837AF1D5}"/>
                </a:ext>
              </a:extLst>
            </p:cNvPr>
            <p:cNvSpPr/>
            <p:nvPr/>
          </p:nvSpPr>
          <p:spPr>
            <a:xfrm>
              <a:off x="1078173" y="6310312"/>
              <a:ext cx="2606723" cy="182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677C72E-FBC2-FC47-93C8-2491445A7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314" y="6310312"/>
              <a:ext cx="2262819" cy="14083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ACA364-E747-6C46-9FCA-32F87850D951}"/>
                </a:ext>
              </a:extLst>
            </p:cNvPr>
            <p:cNvSpPr/>
            <p:nvPr/>
          </p:nvSpPr>
          <p:spPr>
            <a:xfrm>
              <a:off x="1206245" y="6280573"/>
              <a:ext cx="2320888" cy="212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0624611B-31E4-E449-9CE5-7D3C0714E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6245" y="6317287"/>
              <a:ext cx="2320888" cy="154726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5EEC28-8FA6-44B9-BC64-4CECA7CF75FE}"/>
              </a:ext>
            </a:extLst>
          </p:cNvPr>
          <p:cNvGrpSpPr/>
          <p:nvPr/>
        </p:nvGrpSpPr>
        <p:grpSpPr>
          <a:xfrm>
            <a:off x="9096665" y="4634146"/>
            <a:ext cx="3082635" cy="2223855"/>
            <a:chOff x="9736812" y="5042019"/>
            <a:chExt cx="2442488" cy="1815981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A3B07A02-A00F-49EC-8D7D-62CE6689F3A4}"/>
                </a:ext>
              </a:extLst>
            </p:cNvPr>
            <p:cNvSpPr/>
            <p:nvPr/>
          </p:nvSpPr>
          <p:spPr>
            <a:xfrm flipH="1">
              <a:off x="9736812" y="5042019"/>
              <a:ext cx="2442488" cy="1815981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267DC640-372E-4097-9E88-C6E0F90BC4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10120" y="6038237"/>
              <a:ext cx="723514" cy="503047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412DA-2342-47D4-A6DD-86C4A36EB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136" y="1300600"/>
            <a:ext cx="5723765" cy="4530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/>
              <a:t>Education, Training &amp; Employment Opportunities</a:t>
            </a:r>
          </a:p>
          <a:p>
            <a:r>
              <a:rPr lang="en-US" sz="2400"/>
              <a:t>Registration &amp; overview of </a:t>
            </a:r>
            <a:r>
              <a:rPr lang="en-US" sz="2400" err="1"/>
              <a:t>NCWorks</a:t>
            </a:r>
            <a:r>
              <a:rPr lang="en-US" sz="2400"/>
              <a:t> Online</a:t>
            </a:r>
          </a:p>
          <a:p>
            <a:r>
              <a:rPr lang="en-US" sz="2400"/>
              <a:t>Career Development Workshops</a:t>
            </a:r>
          </a:p>
          <a:p>
            <a:r>
              <a:rPr lang="en-US" sz="2400"/>
              <a:t>Employment Search Assistance</a:t>
            </a:r>
          </a:p>
          <a:p>
            <a:pPr lvl="0"/>
            <a:r>
              <a:rPr lang="en-US" sz="2400"/>
              <a:t>Job Referrals</a:t>
            </a:r>
          </a:p>
          <a:p>
            <a:pPr lvl="0"/>
            <a:r>
              <a:rPr lang="en-US" sz="2400"/>
              <a:t>Resume Assistance</a:t>
            </a:r>
          </a:p>
          <a:p>
            <a:pPr lvl="0"/>
            <a:r>
              <a:rPr lang="en-US" sz="2400"/>
              <a:t>Interviewing Skills</a:t>
            </a:r>
          </a:p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D952E1-D717-4A8B-8AFF-F1DC39AB7509}"/>
              </a:ext>
            </a:extLst>
          </p:cNvPr>
          <p:cNvSpPr txBox="1"/>
          <p:nvPr/>
        </p:nvSpPr>
        <p:spPr>
          <a:xfrm>
            <a:off x="372234" y="357830"/>
            <a:ext cx="6969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6"/>
                </a:solidFill>
                <a:latin typeface="Trebuchet MS" panose="020B0603020202020204" pitchFamily="34" charset="0"/>
              </a:rPr>
              <a:t>Overview of </a:t>
            </a:r>
            <a:r>
              <a:rPr lang="en-US" sz="3600" b="1" err="1">
                <a:solidFill>
                  <a:schemeClr val="accent6"/>
                </a:solidFill>
                <a:latin typeface="Trebuchet MS" panose="020B0603020202020204" pitchFamily="34" charset="0"/>
              </a:rPr>
              <a:t>NCWorks</a:t>
            </a:r>
            <a:r>
              <a:rPr lang="en-US" sz="3600" b="1">
                <a:solidFill>
                  <a:schemeClr val="accent6"/>
                </a:solidFill>
                <a:latin typeface="Trebuchet MS" panose="020B0603020202020204" pitchFamily="34" charset="0"/>
              </a:rPr>
              <a:t> Services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86B4693-8BE8-4A53-991A-80A7923C185C}"/>
              </a:ext>
            </a:extLst>
          </p:cNvPr>
          <p:cNvSpPr txBox="1">
            <a:spLocks/>
          </p:cNvSpPr>
          <p:nvPr/>
        </p:nvSpPr>
        <p:spPr>
          <a:xfrm>
            <a:off x="6095999" y="1294361"/>
            <a:ext cx="5643155" cy="453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3BFD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3BFD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3BFD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3BFD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3BFD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/>
              <a:t>Career Resource Center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/>
          </a:p>
          <a:p>
            <a:r>
              <a:rPr lang="en-US" sz="2400"/>
              <a:t>Computers with Internet Access</a:t>
            </a:r>
          </a:p>
          <a:p>
            <a:r>
              <a:rPr lang="en-US" sz="2400"/>
              <a:t>Employability Lab (M-W, 8:30-12:30)</a:t>
            </a:r>
          </a:p>
          <a:p>
            <a:r>
              <a:rPr lang="en-US" sz="2400"/>
              <a:t>Job Search</a:t>
            </a:r>
          </a:p>
          <a:p>
            <a:r>
              <a:rPr lang="en-US" sz="2400"/>
              <a:t>Resume Builder</a:t>
            </a:r>
          </a:p>
          <a:p>
            <a:r>
              <a:rPr lang="en-US" sz="2400"/>
              <a:t>Labor Market Information</a:t>
            </a:r>
          </a:p>
          <a:p>
            <a:r>
              <a:rPr lang="en-US" sz="2400"/>
              <a:t>Print/Copy/Fax/Scan Services (FREE)</a:t>
            </a:r>
          </a:p>
          <a:p>
            <a:r>
              <a:rPr lang="en-US" sz="2400"/>
              <a:t>Hiring Events</a:t>
            </a: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EBE4EC-7E3C-48DD-BBA4-7D6AB0ED12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650" y="3920424"/>
            <a:ext cx="1915467" cy="24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94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AAECDF1-E1B1-6E4B-83FA-A85B18AB1904}"/>
              </a:ext>
            </a:extLst>
          </p:cNvPr>
          <p:cNvSpPr txBox="1">
            <a:spLocks/>
          </p:cNvSpPr>
          <p:nvPr/>
        </p:nvSpPr>
        <p:spPr>
          <a:xfrm>
            <a:off x="11299179" y="6236672"/>
            <a:ext cx="52328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rgbClr val="13BF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C37FCF-A255-4342-9092-74493DE9A24E}"/>
              </a:ext>
            </a:extLst>
          </p:cNvPr>
          <p:cNvCxnSpPr>
            <a:cxnSpLocks/>
          </p:cNvCxnSpPr>
          <p:nvPr/>
        </p:nvCxnSpPr>
        <p:spPr>
          <a:xfrm flipH="1">
            <a:off x="3684896" y="6400800"/>
            <a:ext cx="525400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DB35644B-0333-6148-A07A-4BDE920D7BB9}"/>
              </a:ext>
            </a:extLst>
          </p:cNvPr>
          <p:cNvGrpSpPr/>
          <p:nvPr/>
        </p:nvGrpSpPr>
        <p:grpSpPr>
          <a:xfrm>
            <a:off x="1078173" y="6313083"/>
            <a:ext cx="2606723" cy="212301"/>
            <a:chOff x="1078173" y="6280573"/>
            <a:chExt cx="2606723" cy="2123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854094-5F9B-4E49-B992-F2FB837AF1D5}"/>
                </a:ext>
              </a:extLst>
            </p:cNvPr>
            <p:cNvSpPr/>
            <p:nvPr/>
          </p:nvSpPr>
          <p:spPr>
            <a:xfrm>
              <a:off x="1078173" y="6310312"/>
              <a:ext cx="2606723" cy="182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677C72E-FBC2-FC47-93C8-2491445A7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314" y="6310312"/>
              <a:ext cx="2262819" cy="14083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ACA364-E747-6C46-9FCA-32F87850D951}"/>
                </a:ext>
              </a:extLst>
            </p:cNvPr>
            <p:cNvSpPr/>
            <p:nvPr/>
          </p:nvSpPr>
          <p:spPr>
            <a:xfrm>
              <a:off x="1206245" y="6280573"/>
              <a:ext cx="2320888" cy="212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0624611B-31E4-E449-9CE5-7D3C0714E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6245" y="6317287"/>
              <a:ext cx="2320888" cy="154726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5EEC28-8FA6-44B9-BC64-4CECA7CF75FE}"/>
              </a:ext>
            </a:extLst>
          </p:cNvPr>
          <p:cNvGrpSpPr/>
          <p:nvPr/>
        </p:nvGrpSpPr>
        <p:grpSpPr>
          <a:xfrm>
            <a:off x="9096665" y="4634146"/>
            <a:ext cx="3082635" cy="2223855"/>
            <a:chOff x="9736812" y="5042019"/>
            <a:chExt cx="2442488" cy="1815981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A3B07A02-A00F-49EC-8D7D-62CE6689F3A4}"/>
                </a:ext>
              </a:extLst>
            </p:cNvPr>
            <p:cNvSpPr/>
            <p:nvPr/>
          </p:nvSpPr>
          <p:spPr>
            <a:xfrm flipH="1">
              <a:off x="9736812" y="5042019"/>
              <a:ext cx="2442488" cy="1815981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267DC640-372E-4097-9E88-C6E0F90BC4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10120" y="6038237"/>
              <a:ext cx="723514" cy="503047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D2E47FB-423E-4A7C-A00C-E64F638B1C89}"/>
              </a:ext>
            </a:extLst>
          </p:cNvPr>
          <p:cNvSpPr txBox="1"/>
          <p:nvPr/>
        </p:nvSpPr>
        <p:spPr>
          <a:xfrm>
            <a:off x="419948" y="387836"/>
            <a:ext cx="6214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/>
                </a:solidFill>
                <a:latin typeface="Trebuchet MS" panose="020B0603020202020204" pitchFamily="34" charset="0"/>
              </a:rPr>
              <a:t>NCWorks</a:t>
            </a:r>
            <a:r>
              <a:rPr lang="en-US" sz="32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 Job Seeker Services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E65860-DF9E-427C-9F31-99F1645653B0}"/>
              </a:ext>
            </a:extLst>
          </p:cNvPr>
          <p:cNvSpPr/>
          <p:nvPr/>
        </p:nvSpPr>
        <p:spPr>
          <a:xfrm>
            <a:off x="4996884" y="1268486"/>
            <a:ext cx="58803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Talent Identification and Development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Meet with job seekers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Assess skills &amp; interests (ex.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Traitify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Provide information on high demand jobs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Career advising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Skills development (training, work-based learning)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b="1" i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talent to jobs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116409-5B4B-464D-A244-A8A1F2585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689178" y="1271927"/>
            <a:ext cx="3355021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96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114176-A63B-3BF4-93BE-7C57ED189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34" y="1253330"/>
            <a:ext cx="11450230" cy="47640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WIOA is a federally funded employment program</a:t>
            </a:r>
          </a:p>
          <a:p>
            <a:r>
              <a:rPr lang="en-US" dirty="0"/>
              <a:t>Short Term training to be completed within two years</a:t>
            </a:r>
          </a:p>
          <a:p>
            <a:r>
              <a:rPr lang="en-US" dirty="0"/>
              <a:t>On the-Job training is subsidized on-site employment in lieu of classroom training</a:t>
            </a:r>
          </a:p>
          <a:p>
            <a:r>
              <a:rPr lang="en-US" dirty="0"/>
              <a:t>Programs Include, Dislocated workers or Adults</a:t>
            </a:r>
          </a:p>
          <a:p>
            <a:pPr marL="0" indent="0">
              <a:buNone/>
            </a:pPr>
            <a:r>
              <a:rPr lang="en-US" dirty="0"/>
              <a:t>WIOA can pay for</a:t>
            </a:r>
          </a:p>
          <a:p>
            <a:pPr lvl="1"/>
            <a:r>
              <a:rPr lang="en-US" dirty="0"/>
              <a:t>Tuition</a:t>
            </a:r>
          </a:p>
          <a:p>
            <a:pPr lvl="1"/>
            <a:r>
              <a:rPr lang="en-US" dirty="0"/>
              <a:t>Books</a:t>
            </a:r>
          </a:p>
          <a:p>
            <a:pPr lvl="1"/>
            <a:r>
              <a:rPr lang="en-US" dirty="0"/>
              <a:t>Uniforms</a:t>
            </a:r>
          </a:p>
          <a:p>
            <a:pPr lvl="1"/>
            <a:r>
              <a:rPr lang="en-US" dirty="0"/>
              <a:t>Tools</a:t>
            </a:r>
          </a:p>
          <a:p>
            <a:pPr lvl="1"/>
            <a:r>
              <a:rPr lang="en-US" dirty="0"/>
              <a:t>Immunizations</a:t>
            </a:r>
          </a:p>
          <a:p>
            <a:pPr lvl="1"/>
            <a:r>
              <a:rPr lang="en-US" dirty="0"/>
              <a:t>Exam Fees</a:t>
            </a:r>
          </a:p>
          <a:p>
            <a:pPr marL="0" indent="0">
              <a:buNone/>
            </a:pPr>
            <a:r>
              <a:rPr lang="en-US" dirty="0"/>
              <a:t>Program is through Coastal Community College	</a:t>
            </a:r>
          </a:p>
          <a:p>
            <a:pPr marL="0" indent="0">
              <a:buNone/>
            </a:pPr>
            <a:r>
              <a:rPr lang="en-US" dirty="0"/>
              <a:t>For more information go to https:/www.coastalcarolina.edu/academics/con-ed/registration/financial-aid/wioa or NC works (910)-347- 2121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45D790-2739-64E1-C485-D6E0A360FD00}"/>
              </a:ext>
            </a:extLst>
          </p:cNvPr>
          <p:cNvSpPr txBox="1"/>
          <p:nvPr/>
        </p:nvSpPr>
        <p:spPr>
          <a:xfrm>
            <a:off x="372234" y="353961"/>
            <a:ext cx="11450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/>
                </a:solidFill>
                <a:latin typeface="Trebuchet MS" panose="020B0603020202020204" pitchFamily="34" charset="0"/>
              </a:rPr>
              <a:t>WIOA (Workforce Innovation Opportunity Act)</a:t>
            </a:r>
          </a:p>
        </p:txBody>
      </p:sp>
    </p:spTree>
    <p:extLst>
      <p:ext uri="{BB962C8B-B14F-4D97-AF65-F5344CB8AC3E}">
        <p14:creationId xmlns:p14="http://schemas.microsoft.com/office/powerpoint/2010/main" val="1690871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AAECDF1-E1B1-6E4B-83FA-A85B18AB1904}"/>
              </a:ext>
            </a:extLst>
          </p:cNvPr>
          <p:cNvSpPr txBox="1">
            <a:spLocks/>
          </p:cNvSpPr>
          <p:nvPr/>
        </p:nvSpPr>
        <p:spPr>
          <a:xfrm>
            <a:off x="11299179" y="6236672"/>
            <a:ext cx="52328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rgbClr val="13BF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C37FCF-A255-4342-9092-74493DE9A24E}"/>
              </a:ext>
            </a:extLst>
          </p:cNvPr>
          <p:cNvCxnSpPr>
            <a:cxnSpLocks/>
          </p:cNvCxnSpPr>
          <p:nvPr/>
        </p:nvCxnSpPr>
        <p:spPr>
          <a:xfrm flipH="1">
            <a:off x="3684896" y="6400800"/>
            <a:ext cx="525400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DB35644B-0333-6148-A07A-4BDE920D7BB9}"/>
              </a:ext>
            </a:extLst>
          </p:cNvPr>
          <p:cNvGrpSpPr/>
          <p:nvPr/>
        </p:nvGrpSpPr>
        <p:grpSpPr>
          <a:xfrm>
            <a:off x="1078173" y="6313083"/>
            <a:ext cx="2606723" cy="212301"/>
            <a:chOff x="1078173" y="6280573"/>
            <a:chExt cx="2606723" cy="2123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854094-5F9B-4E49-B992-F2FB837AF1D5}"/>
                </a:ext>
              </a:extLst>
            </p:cNvPr>
            <p:cNvSpPr/>
            <p:nvPr/>
          </p:nvSpPr>
          <p:spPr>
            <a:xfrm>
              <a:off x="1078173" y="6310312"/>
              <a:ext cx="2606723" cy="182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677C72E-FBC2-FC47-93C8-2491445A7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314" y="6310312"/>
              <a:ext cx="2262819" cy="14083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ACA364-E747-6C46-9FCA-32F87850D951}"/>
                </a:ext>
              </a:extLst>
            </p:cNvPr>
            <p:cNvSpPr/>
            <p:nvPr/>
          </p:nvSpPr>
          <p:spPr>
            <a:xfrm>
              <a:off x="1206245" y="6280573"/>
              <a:ext cx="2320888" cy="212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0624611B-31E4-E449-9CE5-7D3C0714E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6245" y="6317287"/>
              <a:ext cx="2320888" cy="154726"/>
            </a:xfrm>
            <a:prstGeom prst="rect">
              <a:avLst/>
            </a:prstGeom>
          </p:spPr>
        </p:pic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369A1-80FA-4003-B756-7161F59BA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34" y="1253331"/>
            <a:ext cx="6418084" cy="467768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/>
              <a:t>Employer Engagement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/>
              <a:t>Meet with employers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/>
              <a:t>Understand employer workforce needs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/>
              <a:t>Provide labor market information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/>
              <a:t>Identify and develop pipeline of talent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/>
              <a:t>Structure work-based learning opportunities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i="1">
                <a:solidFill>
                  <a:srgbClr val="207DC1"/>
                </a:solidFill>
                <a:latin typeface="Trebuchet MS" panose="020B0603020202020204" pitchFamily="34" charset="0"/>
              </a:rPr>
              <a:t>        </a:t>
            </a:r>
            <a:r>
              <a:rPr lang="en-US" sz="2400" b="1" i="1">
                <a:solidFill>
                  <a:srgbClr val="00B0F0"/>
                </a:solidFill>
              </a:rPr>
              <a:t>Connect talent to jobs</a:t>
            </a:r>
          </a:p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5EEC28-8FA6-44B9-BC64-4CECA7CF75FE}"/>
              </a:ext>
            </a:extLst>
          </p:cNvPr>
          <p:cNvGrpSpPr/>
          <p:nvPr/>
        </p:nvGrpSpPr>
        <p:grpSpPr>
          <a:xfrm>
            <a:off x="9096665" y="4634146"/>
            <a:ext cx="3082635" cy="2223855"/>
            <a:chOff x="9736812" y="5042019"/>
            <a:chExt cx="2442488" cy="1815981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A3B07A02-A00F-49EC-8D7D-62CE6689F3A4}"/>
                </a:ext>
              </a:extLst>
            </p:cNvPr>
            <p:cNvSpPr/>
            <p:nvPr/>
          </p:nvSpPr>
          <p:spPr>
            <a:xfrm flipH="1">
              <a:off x="9736812" y="5042019"/>
              <a:ext cx="2442488" cy="1815981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267DC640-372E-4097-9E88-C6E0F90BC4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10120" y="6038237"/>
              <a:ext cx="723514" cy="503047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D2E47FB-423E-4A7C-A00C-E64F638B1C89}"/>
              </a:ext>
            </a:extLst>
          </p:cNvPr>
          <p:cNvSpPr txBox="1"/>
          <p:nvPr/>
        </p:nvSpPr>
        <p:spPr>
          <a:xfrm>
            <a:off x="372234" y="431149"/>
            <a:ext cx="6237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6"/>
                </a:solidFill>
                <a:latin typeface="Trebuchet MS" panose="020B0603020202020204" pitchFamily="34" charset="0"/>
              </a:rPr>
              <a:t>NCWorks Business Services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5C5C41-D5E8-4C72-B765-4ACEB626D1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1579" y="1047750"/>
            <a:ext cx="36576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6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AAECDF1-E1B1-6E4B-83FA-A85B18AB1904}"/>
              </a:ext>
            </a:extLst>
          </p:cNvPr>
          <p:cNvSpPr txBox="1">
            <a:spLocks/>
          </p:cNvSpPr>
          <p:nvPr/>
        </p:nvSpPr>
        <p:spPr>
          <a:xfrm>
            <a:off x="11299179" y="6236672"/>
            <a:ext cx="52328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rgbClr val="13BF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C37FCF-A255-4342-9092-74493DE9A24E}"/>
              </a:ext>
            </a:extLst>
          </p:cNvPr>
          <p:cNvCxnSpPr>
            <a:cxnSpLocks/>
          </p:cNvCxnSpPr>
          <p:nvPr/>
        </p:nvCxnSpPr>
        <p:spPr>
          <a:xfrm flipH="1">
            <a:off x="3684896" y="6400800"/>
            <a:ext cx="525400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DB35644B-0333-6148-A07A-4BDE920D7BB9}"/>
              </a:ext>
            </a:extLst>
          </p:cNvPr>
          <p:cNvGrpSpPr/>
          <p:nvPr/>
        </p:nvGrpSpPr>
        <p:grpSpPr>
          <a:xfrm>
            <a:off x="1078173" y="6313083"/>
            <a:ext cx="2606723" cy="212301"/>
            <a:chOff x="1078173" y="6280573"/>
            <a:chExt cx="2606723" cy="2123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854094-5F9B-4E49-B992-F2FB837AF1D5}"/>
                </a:ext>
              </a:extLst>
            </p:cNvPr>
            <p:cNvSpPr/>
            <p:nvPr/>
          </p:nvSpPr>
          <p:spPr>
            <a:xfrm>
              <a:off x="1078173" y="6310312"/>
              <a:ext cx="2606723" cy="182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677C72E-FBC2-FC47-93C8-2491445A7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314" y="6310312"/>
              <a:ext cx="2262819" cy="14083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ACA364-E747-6C46-9FCA-32F87850D951}"/>
                </a:ext>
              </a:extLst>
            </p:cNvPr>
            <p:cNvSpPr/>
            <p:nvPr/>
          </p:nvSpPr>
          <p:spPr>
            <a:xfrm>
              <a:off x="1206245" y="6280573"/>
              <a:ext cx="2320888" cy="212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0624611B-31E4-E449-9CE5-7D3C0714E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6245" y="6317287"/>
              <a:ext cx="2320888" cy="154726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5EEC28-8FA6-44B9-BC64-4CECA7CF75FE}"/>
              </a:ext>
            </a:extLst>
          </p:cNvPr>
          <p:cNvGrpSpPr/>
          <p:nvPr/>
        </p:nvGrpSpPr>
        <p:grpSpPr>
          <a:xfrm>
            <a:off x="9096665" y="4634146"/>
            <a:ext cx="3082635" cy="2223855"/>
            <a:chOff x="9736812" y="5042019"/>
            <a:chExt cx="2442488" cy="1815981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A3B07A02-A00F-49EC-8D7D-62CE6689F3A4}"/>
                </a:ext>
              </a:extLst>
            </p:cNvPr>
            <p:cNvSpPr/>
            <p:nvPr/>
          </p:nvSpPr>
          <p:spPr>
            <a:xfrm flipH="1">
              <a:off x="9736812" y="5042019"/>
              <a:ext cx="2442488" cy="1815981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267DC640-372E-4097-9E88-C6E0F90BC4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10120" y="6038237"/>
              <a:ext cx="723514" cy="503047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D2E47FB-423E-4A7C-A00C-E64F638B1C89}"/>
              </a:ext>
            </a:extLst>
          </p:cNvPr>
          <p:cNvSpPr txBox="1"/>
          <p:nvPr/>
        </p:nvSpPr>
        <p:spPr>
          <a:xfrm>
            <a:off x="223728" y="542958"/>
            <a:ext cx="8224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6"/>
                </a:solidFill>
                <a:latin typeface="Trebuchet MS" panose="020B0603020202020204" pitchFamily="34" charset="0"/>
              </a:rPr>
              <a:t>NCWorks Veterans Program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40637-BF96-4F9C-8F38-4D4D39111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54" y="1779904"/>
            <a:ext cx="7509484" cy="328853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/>
              <a:t>Disabled Veteran Outreach Program (DVOP) Specialists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/>
              <a:t>Services to Veterans (Priority of Service)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/>
              <a:t>Meet with Veterans with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/>
              <a:t>    significant barriers to employment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A0D5AC-D594-459B-9C3E-1677AF01FB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4389" y="1038160"/>
            <a:ext cx="364807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36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AAECDF1-E1B1-6E4B-83FA-A85B18AB1904}"/>
              </a:ext>
            </a:extLst>
          </p:cNvPr>
          <p:cNvSpPr txBox="1">
            <a:spLocks/>
          </p:cNvSpPr>
          <p:nvPr/>
        </p:nvSpPr>
        <p:spPr>
          <a:xfrm>
            <a:off x="11299179" y="6236672"/>
            <a:ext cx="52328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rgbClr val="13BF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C37FCF-A255-4342-9092-74493DE9A24E}"/>
              </a:ext>
            </a:extLst>
          </p:cNvPr>
          <p:cNvCxnSpPr>
            <a:cxnSpLocks/>
          </p:cNvCxnSpPr>
          <p:nvPr/>
        </p:nvCxnSpPr>
        <p:spPr>
          <a:xfrm flipH="1">
            <a:off x="3684896" y="6400800"/>
            <a:ext cx="525400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DB35644B-0333-6148-A07A-4BDE920D7BB9}"/>
              </a:ext>
            </a:extLst>
          </p:cNvPr>
          <p:cNvGrpSpPr/>
          <p:nvPr/>
        </p:nvGrpSpPr>
        <p:grpSpPr>
          <a:xfrm>
            <a:off x="1078173" y="6313083"/>
            <a:ext cx="2606723" cy="212301"/>
            <a:chOff x="1078173" y="6280573"/>
            <a:chExt cx="2606723" cy="2123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854094-5F9B-4E49-B992-F2FB837AF1D5}"/>
                </a:ext>
              </a:extLst>
            </p:cNvPr>
            <p:cNvSpPr/>
            <p:nvPr/>
          </p:nvSpPr>
          <p:spPr>
            <a:xfrm>
              <a:off x="1078173" y="6310312"/>
              <a:ext cx="2606723" cy="182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677C72E-FBC2-FC47-93C8-2491445A7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314" y="6310312"/>
              <a:ext cx="2262819" cy="14083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ACA364-E747-6C46-9FCA-32F87850D951}"/>
                </a:ext>
              </a:extLst>
            </p:cNvPr>
            <p:cNvSpPr/>
            <p:nvPr/>
          </p:nvSpPr>
          <p:spPr>
            <a:xfrm>
              <a:off x="1206245" y="6280573"/>
              <a:ext cx="2320888" cy="212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0624611B-31E4-E449-9CE5-7D3C0714E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6245" y="6317287"/>
              <a:ext cx="2320888" cy="154726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5EEC28-8FA6-44B9-BC64-4CECA7CF75FE}"/>
              </a:ext>
            </a:extLst>
          </p:cNvPr>
          <p:cNvGrpSpPr/>
          <p:nvPr/>
        </p:nvGrpSpPr>
        <p:grpSpPr>
          <a:xfrm>
            <a:off x="9096665" y="4634146"/>
            <a:ext cx="3082635" cy="2223855"/>
            <a:chOff x="9736812" y="5042019"/>
            <a:chExt cx="2442488" cy="1815981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A3B07A02-A00F-49EC-8D7D-62CE6689F3A4}"/>
                </a:ext>
              </a:extLst>
            </p:cNvPr>
            <p:cNvSpPr/>
            <p:nvPr/>
          </p:nvSpPr>
          <p:spPr>
            <a:xfrm flipH="1">
              <a:off x="9736812" y="5042019"/>
              <a:ext cx="2442488" cy="1815981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267DC640-372E-4097-9E88-C6E0F90BC4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10120" y="6038237"/>
              <a:ext cx="723514" cy="503047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D2E47FB-423E-4A7C-A00C-E64F638B1C89}"/>
              </a:ext>
            </a:extLst>
          </p:cNvPr>
          <p:cNvSpPr txBox="1"/>
          <p:nvPr/>
        </p:nvSpPr>
        <p:spPr>
          <a:xfrm>
            <a:off x="419948" y="387836"/>
            <a:ext cx="7034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6"/>
                </a:solidFill>
                <a:latin typeface="Trebuchet MS" panose="020B0603020202020204" pitchFamily="34" charset="0"/>
              </a:rPr>
              <a:t>Career Pathways</a:t>
            </a:r>
            <a:r>
              <a:rPr lang="en-US" sz="3200" b="1">
                <a:solidFill>
                  <a:schemeClr val="accent6"/>
                </a:solidFill>
                <a:latin typeface="Trebuchet MS" panose="020B0603020202020204" pitchFamily="34" charset="0"/>
              </a:rPr>
              <a:t> Training Options</a:t>
            </a:r>
          </a:p>
        </p:txBody>
      </p:sp>
      <p:pic>
        <p:nvPicPr>
          <p:cNvPr id="13" name="Content Placeholder 12">
            <a:hlinkClick r:id="rId6"/>
            <a:extLst>
              <a:ext uri="{FF2B5EF4-FFF2-40B4-BE49-F238E27FC236}">
                <a16:creationId xmlns:a16="http://schemas.microsoft.com/office/drawing/2014/main" id="{AF3620F9-320E-4E2C-A6D4-6EAEC8DB6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72766" y="1293726"/>
            <a:ext cx="2846143" cy="43529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011D0EF-0234-42D3-8A24-E4B183773E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8909" y="1063906"/>
            <a:ext cx="4044711" cy="26142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5A8A25-512E-E173-C679-DB402EA1C5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8909" y="2877238"/>
            <a:ext cx="4002288" cy="27694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E7A494-7677-2B08-6B28-9F6698AD5B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6976" y="1719285"/>
            <a:ext cx="4044711" cy="334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53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AAECDF1-E1B1-6E4B-83FA-A85B18AB1904}"/>
              </a:ext>
            </a:extLst>
          </p:cNvPr>
          <p:cNvSpPr txBox="1">
            <a:spLocks/>
          </p:cNvSpPr>
          <p:nvPr/>
        </p:nvSpPr>
        <p:spPr>
          <a:xfrm>
            <a:off x="11299179" y="6236672"/>
            <a:ext cx="52328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rgbClr val="13BF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C37FCF-A255-4342-9092-74493DE9A24E}"/>
              </a:ext>
            </a:extLst>
          </p:cNvPr>
          <p:cNvCxnSpPr>
            <a:cxnSpLocks/>
          </p:cNvCxnSpPr>
          <p:nvPr/>
        </p:nvCxnSpPr>
        <p:spPr>
          <a:xfrm flipH="1">
            <a:off x="3684896" y="6400800"/>
            <a:ext cx="525400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DB35644B-0333-6148-A07A-4BDE920D7BB9}"/>
              </a:ext>
            </a:extLst>
          </p:cNvPr>
          <p:cNvGrpSpPr/>
          <p:nvPr/>
        </p:nvGrpSpPr>
        <p:grpSpPr>
          <a:xfrm>
            <a:off x="1078173" y="6313083"/>
            <a:ext cx="2606723" cy="212301"/>
            <a:chOff x="1078173" y="6280573"/>
            <a:chExt cx="2606723" cy="2123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854094-5F9B-4E49-B992-F2FB837AF1D5}"/>
                </a:ext>
              </a:extLst>
            </p:cNvPr>
            <p:cNvSpPr/>
            <p:nvPr/>
          </p:nvSpPr>
          <p:spPr>
            <a:xfrm>
              <a:off x="1078173" y="6310312"/>
              <a:ext cx="2606723" cy="182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677C72E-FBC2-FC47-93C8-2491445A7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314" y="6310312"/>
              <a:ext cx="2262819" cy="14083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ACA364-E747-6C46-9FCA-32F87850D951}"/>
                </a:ext>
              </a:extLst>
            </p:cNvPr>
            <p:cNvSpPr/>
            <p:nvPr/>
          </p:nvSpPr>
          <p:spPr>
            <a:xfrm>
              <a:off x="1206245" y="6280573"/>
              <a:ext cx="2320888" cy="212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0624611B-31E4-E449-9CE5-7D3C0714E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6245" y="6317287"/>
              <a:ext cx="2320888" cy="154726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5EEC28-8FA6-44B9-BC64-4CECA7CF75FE}"/>
              </a:ext>
            </a:extLst>
          </p:cNvPr>
          <p:cNvGrpSpPr/>
          <p:nvPr/>
        </p:nvGrpSpPr>
        <p:grpSpPr>
          <a:xfrm>
            <a:off x="9096665" y="4634146"/>
            <a:ext cx="3082635" cy="2223855"/>
            <a:chOff x="9736812" y="5042019"/>
            <a:chExt cx="2442488" cy="1815981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A3B07A02-A00F-49EC-8D7D-62CE6689F3A4}"/>
                </a:ext>
              </a:extLst>
            </p:cNvPr>
            <p:cNvSpPr/>
            <p:nvPr/>
          </p:nvSpPr>
          <p:spPr>
            <a:xfrm flipH="1">
              <a:off x="9736812" y="5042019"/>
              <a:ext cx="2442488" cy="1815981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267DC640-372E-4097-9E88-C6E0F90BC4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10120" y="6038237"/>
              <a:ext cx="723514" cy="503047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D2E47FB-423E-4A7C-A00C-E64F638B1C89}"/>
              </a:ext>
            </a:extLst>
          </p:cNvPr>
          <p:cNvSpPr txBox="1"/>
          <p:nvPr/>
        </p:nvSpPr>
        <p:spPr>
          <a:xfrm>
            <a:off x="419948" y="387836"/>
            <a:ext cx="7034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6"/>
                </a:solidFill>
                <a:latin typeface="Trebuchet MS" panose="020B0603020202020204" pitchFamily="34" charset="0"/>
              </a:rPr>
              <a:t>Career Pathways</a:t>
            </a:r>
            <a:r>
              <a:rPr lang="en-US" sz="3200" b="1">
                <a:solidFill>
                  <a:schemeClr val="accent6"/>
                </a:solidFill>
                <a:latin typeface="Trebuchet MS" panose="020B0603020202020204" pitchFamily="34" charset="0"/>
              </a:rPr>
              <a:t> Training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234" y="1253331"/>
            <a:ext cx="504826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>
                <a:hlinkClick r:id="rId6"/>
              </a:rPr>
              <a:t>www.ecwdb.org</a:t>
            </a:r>
            <a:r>
              <a:rPr lang="en-US" sz="5400"/>
              <a:t> </a:t>
            </a:r>
          </a:p>
          <a:p>
            <a:pPr marL="0" indent="0" algn="ctr">
              <a:buNone/>
            </a:pPr>
            <a:endParaRPr lang="en-US" sz="4000">
              <a:solidFill>
                <a:srgbClr val="CC00FF"/>
              </a:solidFill>
            </a:endParaRPr>
          </a:p>
          <a:p>
            <a:pPr marL="0" indent="0" algn="ctr">
              <a:buNone/>
            </a:pPr>
            <a:r>
              <a:rPr lang="en-US" sz="4000">
                <a:solidFill>
                  <a:srgbClr val="CC00FF"/>
                </a:solidFill>
              </a:rPr>
              <a:t>For Individuals </a:t>
            </a:r>
          </a:p>
          <a:p>
            <a:pPr marL="0" indent="0" algn="ctr">
              <a:buNone/>
            </a:pPr>
            <a:endParaRPr lang="en-US" sz="4000">
              <a:solidFill>
                <a:srgbClr val="CC00FF"/>
              </a:solidFill>
            </a:endParaRPr>
          </a:p>
          <a:p>
            <a:pPr marL="0" indent="0" algn="ctr">
              <a:buNone/>
            </a:pPr>
            <a:r>
              <a:rPr lang="en-US" sz="4000">
                <a:solidFill>
                  <a:srgbClr val="CC00FF"/>
                </a:solidFill>
              </a:rPr>
              <a:t>Job Seeker Services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51" y="2946536"/>
            <a:ext cx="770947" cy="7709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023" y="4340632"/>
            <a:ext cx="770947" cy="770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8973" y="1660784"/>
            <a:ext cx="6117621" cy="324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82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369</Words>
  <Application>Microsoft Office PowerPoint</Application>
  <PresentationFormat>Widescreen</PresentationFormat>
  <Paragraphs>107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Segoe Script</vt:lpstr>
      <vt:lpstr>Trebuchet MS</vt:lpstr>
      <vt:lpstr>Office Theme</vt:lpstr>
      <vt:lpstr>1_Office Theme</vt:lpstr>
      <vt:lpstr>PowerPoint Presentation</vt:lpstr>
      <vt:lpstr>What is NCWorks?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Gress, Lindsay;Phillip Prescott</dc:creator>
  <cp:lastModifiedBy>Rabassi CIV Christopher E</cp:lastModifiedBy>
  <cp:revision>60</cp:revision>
  <cp:lastPrinted>2023-03-18T18:01:24Z</cp:lastPrinted>
  <dcterms:created xsi:type="dcterms:W3CDTF">2019-12-05T18:30:07Z</dcterms:created>
  <dcterms:modified xsi:type="dcterms:W3CDTF">2025-03-26T17:52:56Z</dcterms:modified>
</cp:coreProperties>
</file>