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9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6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2EDF82-7B7E-4AAE-BC0C-D3C8C7604B1C}" type="datetimeFigureOut">
              <a:rPr lang="en-US" smtClean="0"/>
              <a:t>7/30/2025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9840A6-F86A-46AF-8A6E-1491388DBF1D}" type="slidenum">
              <a:rPr lang="en-US" smtClean="0"/>
              <a:t>‹#›</a:t>
            </a:fld>
            <a:endParaRPr lang="en-US"/>
          </a:p>
        </p:txBody>
      </p:sp>
    </p:spTree>
    <p:extLst>
      <p:ext uri="{BB962C8B-B14F-4D97-AF65-F5344CB8AC3E}">
        <p14:creationId xmlns:p14="http://schemas.microsoft.com/office/powerpoint/2010/main" val="3320326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Once certified, your business may participate in the program as long as it meet the continuing eligibility requirements described on this slide.</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2140A9-11FD-AB46-B99D-C1331D8D84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3152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2 lines) - Screen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B8858A-EDE6-40BD-9EB5-21E4470ECB35}"/>
              </a:ext>
            </a:extLst>
          </p:cNvPr>
          <p:cNvSpPr/>
          <p:nvPr userDrawn="1"/>
        </p:nvSpPr>
        <p:spPr>
          <a:xfrm>
            <a:off x="0" y="0"/>
            <a:ext cx="12192000" cy="6858000"/>
          </a:xfrm>
          <a:prstGeom prst="rect">
            <a:avLst/>
          </a:prstGeom>
          <a:solidFill>
            <a:srgbClr val="007D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1">
            <a:extLst>
              <a:ext uri="{FF2B5EF4-FFF2-40B4-BE49-F238E27FC236}">
                <a16:creationId xmlns:a16="http://schemas.microsoft.com/office/drawing/2014/main" id="{69BB24EA-F954-4007-8437-F199915416AD}"/>
              </a:ext>
            </a:extLst>
          </p:cNvPr>
          <p:cNvSpPr>
            <a:spLocks noGrp="1"/>
          </p:cNvSpPr>
          <p:nvPr>
            <p:ph type="ctrTitle" hasCustomPrompt="1"/>
          </p:nvPr>
        </p:nvSpPr>
        <p:spPr>
          <a:xfrm>
            <a:off x="2667000" y="2235200"/>
            <a:ext cx="6858000" cy="2387600"/>
          </a:xfrm>
          <a:prstGeom prst="rect">
            <a:avLst/>
          </a:prstGeom>
        </p:spPr>
        <p:txBody>
          <a:bodyPr anchor="ctr"/>
          <a:lstStyle>
            <a:lvl1pPr algn="ctr">
              <a:lnSpc>
                <a:spcPts val="4500"/>
              </a:lnSpc>
              <a:defRPr sz="4500">
                <a:solidFill>
                  <a:schemeClr val="bg1"/>
                </a:solidFill>
              </a:defRPr>
            </a:lvl1pPr>
          </a:lstStyle>
          <a:p>
            <a:r>
              <a:rPr lang="en-US"/>
              <a:t>Click to edit Master </a:t>
            </a:r>
            <a:br>
              <a:rPr lang="en-US"/>
            </a:br>
            <a:r>
              <a:rPr lang="en-US"/>
              <a:t>chapter style</a:t>
            </a:r>
          </a:p>
        </p:txBody>
      </p:sp>
    </p:spTree>
    <p:extLst>
      <p:ext uri="{BB962C8B-B14F-4D97-AF65-F5344CB8AC3E}">
        <p14:creationId xmlns:p14="http://schemas.microsoft.com/office/powerpoint/2010/main" val="210234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
        <p:nvSpPr>
          <p:cNvPr id="8" name="Title 1"/>
          <p:cNvSpPr>
            <a:spLocks noGrp="1"/>
          </p:cNvSpPr>
          <p:nvPr>
            <p:ph type="title"/>
          </p:nvPr>
        </p:nvSpPr>
        <p:spPr>
          <a:xfrm>
            <a:off x="839788" y="987425"/>
            <a:ext cx="3932237" cy="1224275"/>
          </a:xfrm>
          <a:prstGeom prst="rect">
            <a:avLst/>
          </a:prstGeom>
        </p:spPr>
        <p:txBody>
          <a:bodyPr anchor="t">
            <a:normAutofit/>
          </a:bodyPr>
          <a:lstStyle>
            <a:lvl1pPr algn="l">
              <a:defRPr sz="3600"/>
            </a:lvl1pPr>
          </a:lstStyle>
          <a:p>
            <a:r>
              <a:rPr lang="en-US"/>
              <a:t>Click to edit Master title style</a:t>
            </a:r>
          </a:p>
        </p:txBody>
      </p:sp>
      <p:sp>
        <p:nvSpPr>
          <p:cNvPr id="9" name="Text Placeholder 3"/>
          <p:cNvSpPr>
            <a:spLocks noGrp="1"/>
          </p:cNvSpPr>
          <p:nvPr>
            <p:ph type="body" sz="half" idx="2"/>
          </p:nvPr>
        </p:nvSpPr>
        <p:spPr>
          <a:xfrm>
            <a:off x="839788" y="2211700"/>
            <a:ext cx="3932237" cy="3657288"/>
          </a:xfrm>
          <a:prstGeom prst="rect">
            <a:avLst/>
          </a:prstGeom>
        </p:spPr>
        <p:txBody>
          <a:bodyPr/>
          <a:lstStyle>
            <a:lvl1pPr marL="0" indent="0">
              <a:buNone/>
              <a:defRPr sz="1600" b="1">
                <a:solidFill>
                  <a:srgbClr val="96969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653140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SBA Logo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F13D361-74B0-4769-AFDA-F81B6B4F95BC}"/>
              </a:ext>
            </a:extLst>
          </p:cNvPr>
          <p:cNvSpPr/>
          <p:nvPr userDrawn="1"/>
        </p:nvSpPr>
        <p:spPr>
          <a:xfrm>
            <a:off x="0" y="0"/>
            <a:ext cx="12192000" cy="6858000"/>
          </a:xfrm>
          <a:prstGeom prst="rect">
            <a:avLst/>
          </a:prstGeom>
          <a:solidFill>
            <a:srgbClr val="002E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descr="U.S. Small Business Administration (SBA) logo.">
            <a:extLst>
              <a:ext uri="{FF2B5EF4-FFF2-40B4-BE49-F238E27FC236}">
                <a16:creationId xmlns:a16="http://schemas.microsoft.com/office/drawing/2014/main" id="{AFD24615-3696-4857-AA9F-B305F2D7DB0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19312" y="1606513"/>
            <a:ext cx="3353375" cy="3644973"/>
          </a:xfrm>
          <a:prstGeom prst="rect">
            <a:avLst/>
          </a:prstGeom>
        </p:spPr>
      </p:pic>
    </p:spTree>
    <p:extLst>
      <p:ext uri="{BB962C8B-B14F-4D97-AF65-F5344CB8AC3E}">
        <p14:creationId xmlns:p14="http://schemas.microsoft.com/office/powerpoint/2010/main" val="288365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206625"/>
          </a:xfrm>
          <a:prstGeom prst="rect">
            <a:avLst/>
          </a:prstGeo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p:txBody>
          <a:bodyPr/>
          <a:lstStyle/>
          <a:p>
            <a:fld id="{9D21CDB5-DECC-4A94-8D7D-DC48D525BC69}" type="slidenum">
              <a:rPr lang="en-US" smtClean="0"/>
              <a:t>‹#›</a:t>
            </a:fld>
            <a:endParaRPr lang="en-US"/>
          </a:p>
        </p:txBody>
      </p:sp>
      <p:sp>
        <p:nvSpPr>
          <p:cNvPr id="7" name="Title 6"/>
          <p:cNvSpPr>
            <a:spLocks noGrp="1"/>
          </p:cNvSpPr>
          <p:nvPr>
            <p:ph type="title"/>
          </p:nvPr>
        </p:nvSpPr>
        <p:spPr>
          <a:xfrm>
            <a:off x="838200" y="530649"/>
            <a:ext cx="10515600" cy="1160039"/>
          </a:xfrm>
          <a:prstGeom prst="rect">
            <a:avLst/>
          </a:prstGeom>
        </p:spPr>
        <p:txBody>
          <a:bodyPr rtlCol="0"/>
          <a:lstStyle/>
          <a:p>
            <a:r>
              <a:rPr kumimoji="0" lang="en-US"/>
              <a:t>Click to edit Master title style</a:t>
            </a:r>
          </a:p>
        </p:txBody>
      </p:sp>
    </p:spTree>
    <p:extLst>
      <p:ext uri="{BB962C8B-B14F-4D97-AF65-F5344CB8AC3E}">
        <p14:creationId xmlns:p14="http://schemas.microsoft.com/office/powerpoint/2010/main" val="379056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Use for Awards Slide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483ABA9-367D-C29D-2AD4-F591601E9D16}"/>
              </a:ext>
            </a:extLst>
          </p:cNvPr>
          <p:cNvSpPr/>
          <p:nvPr userDrawn="1"/>
        </p:nvSpPr>
        <p:spPr>
          <a:xfrm>
            <a:off x="0" y="2024670"/>
            <a:ext cx="12192000" cy="37081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 name="Rectangle 6">
            <a:extLst>
              <a:ext uri="{FF2B5EF4-FFF2-40B4-BE49-F238E27FC236}">
                <a16:creationId xmlns:a16="http://schemas.microsoft.com/office/drawing/2014/main" id="{6417130B-DEAD-A431-5DCA-62862255A26A}"/>
              </a:ext>
            </a:extLst>
          </p:cNvPr>
          <p:cNvSpPr/>
          <p:nvPr userDrawn="1"/>
        </p:nvSpPr>
        <p:spPr>
          <a:xfrm>
            <a:off x="0" y="1188634"/>
            <a:ext cx="12192000" cy="1489369"/>
          </a:xfrm>
          <a:prstGeom prst="rect">
            <a:avLst/>
          </a:prstGeom>
          <a:solidFill>
            <a:srgbClr val="002E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8" name="Graphic 7" descr="Award ribbon with star">
            <a:extLst>
              <a:ext uri="{FF2B5EF4-FFF2-40B4-BE49-F238E27FC236}">
                <a16:creationId xmlns:a16="http://schemas.microsoft.com/office/drawing/2014/main" id="{47BCF50E-F76B-A095-F52E-DDF64F90FF3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8058" t="19223" r="28797" b="17377"/>
          <a:stretch/>
        </p:blipFill>
        <p:spPr>
          <a:xfrm>
            <a:off x="725772" y="2250564"/>
            <a:ext cx="1055683" cy="1603795"/>
          </a:xfrm>
          <a:prstGeom prst="rect">
            <a:avLst/>
          </a:prstGeom>
          <a:effectLst>
            <a:outerShdw blurRad="50800" dist="38100" dir="2700000" algn="tl" rotWithShape="0">
              <a:prstClr val="black">
                <a:alpha val="40000"/>
              </a:prstClr>
            </a:outerShdw>
          </a:effectLst>
        </p:spPr>
      </p:pic>
      <p:sp>
        <p:nvSpPr>
          <p:cNvPr id="5" name="Rectangle 4">
            <a:extLst>
              <a:ext uri="{FF2B5EF4-FFF2-40B4-BE49-F238E27FC236}">
                <a16:creationId xmlns:a16="http://schemas.microsoft.com/office/drawing/2014/main" id="{23472C1E-5B2A-1B92-76EA-942A4B853ED9}"/>
              </a:ext>
            </a:extLst>
          </p:cNvPr>
          <p:cNvSpPr/>
          <p:nvPr userDrawn="1"/>
        </p:nvSpPr>
        <p:spPr>
          <a:xfrm>
            <a:off x="1" y="-133050"/>
            <a:ext cx="12192000" cy="66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876424" y="1651660"/>
            <a:ext cx="9477375" cy="598904"/>
          </a:xfrm>
          <a:prstGeom prst="rect">
            <a:avLst/>
          </a:prstGeom>
        </p:spPr>
        <p:txBody>
          <a:bodyPr/>
          <a:lstStyle>
            <a:lvl1pPr algn="l">
              <a:defRPr>
                <a:solidFill>
                  <a:schemeClr val="bg1"/>
                </a:solidFill>
              </a:defRPr>
            </a:lvl1pPr>
          </a:lstStyle>
          <a:p>
            <a:r>
              <a:rPr lang="en-US"/>
              <a:t>Click to edit Master title style</a:t>
            </a:r>
          </a:p>
        </p:txBody>
      </p:sp>
      <p:sp>
        <p:nvSpPr>
          <p:cNvPr id="3" name="Content Placeholder 2"/>
          <p:cNvSpPr>
            <a:spLocks noGrp="1"/>
          </p:cNvSpPr>
          <p:nvPr>
            <p:ph idx="1"/>
          </p:nvPr>
        </p:nvSpPr>
        <p:spPr>
          <a:xfrm>
            <a:off x="1876424" y="2903896"/>
            <a:ext cx="9477376" cy="3128353"/>
          </a:xfrm>
          <a:prstGeom prst="rect">
            <a:avLst/>
          </a:prstGeom>
        </p:spPr>
        <p:txBody>
          <a:bodyPr/>
          <a:lstStyle>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ubtitle 2"/>
          <p:cNvSpPr>
            <a:spLocks noGrp="1"/>
          </p:cNvSpPr>
          <p:nvPr>
            <p:ph type="subTitle" idx="13"/>
          </p:nvPr>
        </p:nvSpPr>
        <p:spPr>
          <a:xfrm>
            <a:off x="1781454" y="653572"/>
            <a:ext cx="9572345" cy="235610"/>
          </a:xfrm>
          <a:prstGeom prst="rect">
            <a:avLst/>
          </a:prstGeom>
        </p:spPr>
        <p:txBody>
          <a:bodyPr>
            <a:noAutofit/>
          </a:bodyPr>
          <a:lstStyle>
            <a:lvl1pPr marL="0" indent="0" algn="l">
              <a:buNone/>
              <a:defRPr sz="2400" b="1">
                <a:solidFill>
                  <a:srgbClr val="CC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Slide Number Placeholder 5">
            <a:extLst>
              <a:ext uri="{FF2B5EF4-FFF2-40B4-BE49-F238E27FC236}">
                <a16:creationId xmlns:a16="http://schemas.microsoft.com/office/drawing/2014/main" id="{D8F23EBC-ACB0-60D5-97FE-3AF6784464F8}"/>
              </a:ext>
            </a:extLst>
          </p:cNvPr>
          <p:cNvSpPr txBox="1">
            <a:spLocks/>
          </p:cNvSpPr>
          <p:nvPr userDrawn="1"/>
        </p:nvSpPr>
        <p:spPr>
          <a:xfrm>
            <a:off x="9062013" y="617871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969696"/>
                </a:solidFill>
                <a:latin typeface="Source Sans Pro" charset="0"/>
                <a:ea typeface="Source Sans Pro" charset="0"/>
                <a:cs typeface="Source Sans Pro"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1AB44B9-F1EC-4F4B-88D4-413245C9CD3E}" type="slidenum">
              <a:rPr lang="en-US" smtClean="0"/>
              <a:pPr/>
              <a:t>‹#›</a:t>
            </a:fld>
            <a:endParaRPr lang="en-US"/>
          </a:p>
        </p:txBody>
      </p:sp>
      <p:grpSp>
        <p:nvGrpSpPr>
          <p:cNvPr id="12" name="Group 11" descr="&quot;&quot;">
            <a:extLst>
              <a:ext uri="{FF2B5EF4-FFF2-40B4-BE49-F238E27FC236}">
                <a16:creationId xmlns:a16="http://schemas.microsoft.com/office/drawing/2014/main" id="{982F5208-4187-5077-F00C-395DB0784DDD}"/>
              </a:ext>
            </a:extLst>
          </p:cNvPr>
          <p:cNvGrpSpPr/>
          <p:nvPr userDrawn="1"/>
        </p:nvGrpSpPr>
        <p:grpSpPr>
          <a:xfrm>
            <a:off x="147204" y="119502"/>
            <a:ext cx="11892396" cy="329742"/>
            <a:chOff x="147204" y="119502"/>
            <a:chExt cx="11892396" cy="329742"/>
          </a:xfrm>
          <a:solidFill>
            <a:srgbClr val="002E6D"/>
          </a:solidFill>
        </p:grpSpPr>
        <p:sp>
          <p:nvSpPr>
            <p:cNvPr id="13" name="Rectangle 12">
              <a:extLst>
                <a:ext uri="{FF2B5EF4-FFF2-40B4-BE49-F238E27FC236}">
                  <a16:creationId xmlns:a16="http://schemas.microsoft.com/office/drawing/2014/main" id="{712FD528-1C2F-0957-0521-571A996B17E5}"/>
                </a:ext>
              </a:extLst>
            </p:cNvPr>
            <p:cNvSpPr/>
            <p:nvPr userDrawn="1"/>
          </p:nvSpPr>
          <p:spPr>
            <a:xfrm>
              <a:off x="11913204" y="119502"/>
              <a:ext cx="126396" cy="3297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4" name="Rectangle 13">
              <a:extLst>
                <a:ext uri="{FF2B5EF4-FFF2-40B4-BE49-F238E27FC236}">
                  <a16:creationId xmlns:a16="http://schemas.microsoft.com/office/drawing/2014/main" id="{17BBAD97-2352-3A73-5253-B31D12295EA0}"/>
                </a:ext>
              </a:extLst>
            </p:cNvPr>
            <p:cNvSpPr/>
            <p:nvPr userDrawn="1"/>
          </p:nvSpPr>
          <p:spPr>
            <a:xfrm rot="5400000">
              <a:off x="5967006" y="-5700300"/>
              <a:ext cx="126396" cy="1176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5" name="Rectangle 14">
              <a:extLst>
                <a:ext uri="{FF2B5EF4-FFF2-40B4-BE49-F238E27FC236}">
                  <a16:creationId xmlns:a16="http://schemas.microsoft.com/office/drawing/2014/main" id="{3AF77CFF-9952-2F2C-D4B8-5D96A306BB5D}"/>
                </a:ext>
              </a:extLst>
            </p:cNvPr>
            <p:cNvSpPr/>
            <p:nvPr userDrawn="1"/>
          </p:nvSpPr>
          <p:spPr>
            <a:xfrm>
              <a:off x="147204" y="119502"/>
              <a:ext cx="126396" cy="3297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Tree>
    <p:extLst>
      <p:ext uri="{BB962C8B-B14F-4D97-AF65-F5344CB8AC3E}">
        <p14:creationId xmlns:p14="http://schemas.microsoft.com/office/powerpoint/2010/main" val="1308960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1 line) - Screen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B1C936-4AE7-421C-B9A1-C52E903AD49C}"/>
              </a:ext>
            </a:extLst>
          </p:cNvPr>
          <p:cNvSpPr/>
          <p:nvPr userDrawn="1"/>
        </p:nvSpPr>
        <p:spPr>
          <a:xfrm>
            <a:off x="0" y="0"/>
            <a:ext cx="12192000" cy="6857999"/>
          </a:xfrm>
          <a:prstGeom prst="rect">
            <a:avLst/>
          </a:prstGeom>
          <a:solidFill>
            <a:srgbClr val="002E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C20975BC-01D4-478A-9113-04E191AE77CA}"/>
              </a:ext>
            </a:extLst>
          </p:cNvPr>
          <p:cNvSpPr>
            <a:spLocks noGrp="1"/>
          </p:cNvSpPr>
          <p:nvPr>
            <p:ph type="ctrTitle" hasCustomPrompt="1"/>
          </p:nvPr>
        </p:nvSpPr>
        <p:spPr>
          <a:xfrm>
            <a:off x="1354238" y="4019550"/>
            <a:ext cx="8176017" cy="1771648"/>
          </a:xfrm>
          <a:prstGeom prst="rect">
            <a:avLst/>
          </a:prstGeom>
        </p:spPr>
        <p:txBody>
          <a:bodyPr lIns="0" anchor="t">
            <a:normAutofit/>
          </a:bodyPr>
          <a:lstStyle>
            <a:lvl1pPr algn="l">
              <a:lnSpc>
                <a:spcPct val="75000"/>
              </a:lnSpc>
              <a:defRPr sz="5400" spc="0" baseline="0">
                <a:solidFill>
                  <a:srgbClr val="7FBDDD"/>
                </a:solidFill>
              </a:defRPr>
            </a:lvl1pPr>
          </a:lstStyle>
          <a:p>
            <a:r>
              <a:rPr lang="en-US"/>
              <a:t>Click to edit Master title style (1 line)</a:t>
            </a:r>
          </a:p>
        </p:txBody>
      </p:sp>
      <p:pic>
        <p:nvPicPr>
          <p:cNvPr id="14" name="Picture 13" descr="U.S. Small Business Administration (SBA) logo.">
            <a:extLst>
              <a:ext uri="{FF2B5EF4-FFF2-40B4-BE49-F238E27FC236}">
                <a16:creationId xmlns:a16="http://schemas.microsoft.com/office/drawing/2014/main" id="{6E3B5B20-17AC-445B-981F-695B4CCF7FB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96593" y="566675"/>
            <a:ext cx="2409324" cy="661760"/>
          </a:xfrm>
          <a:prstGeom prst="rect">
            <a:avLst/>
          </a:prstGeom>
        </p:spPr>
      </p:pic>
      <p:cxnSp>
        <p:nvCxnSpPr>
          <p:cNvPr id="2" name="Straight Connector 1">
            <a:extLst>
              <a:ext uri="{FF2B5EF4-FFF2-40B4-BE49-F238E27FC236}">
                <a16:creationId xmlns:a16="http://schemas.microsoft.com/office/drawing/2014/main" id="{AB5524B4-68CC-CDF4-BA2A-8A2FAF1AB593}"/>
              </a:ext>
            </a:extLst>
          </p:cNvPr>
          <p:cNvCxnSpPr>
            <a:cxnSpLocks/>
          </p:cNvCxnSpPr>
          <p:nvPr userDrawn="1"/>
        </p:nvCxnSpPr>
        <p:spPr>
          <a:xfrm>
            <a:off x="1354238" y="3692324"/>
            <a:ext cx="1423686" cy="0"/>
          </a:xfrm>
          <a:prstGeom prst="line">
            <a:avLst/>
          </a:prstGeom>
          <a:ln w="95250">
            <a:solidFill>
              <a:srgbClr val="CC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722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1 line) - Screen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B1C936-4AE7-421C-B9A1-C52E903AD49C}"/>
              </a:ext>
            </a:extLst>
          </p:cNvPr>
          <p:cNvSpPr/>
          <p:nvPr userDrawn="1"/>
        </p:nvSpPr>
        <p:spPr>
          <a:xfrm>
            <a:off x="0" y="0"/>
            <a:ext cx="12192000" cy="6857999"/>
          </a:xfrm>
          <a:prstGeom prst="rect">
            <a:avLst/>
          </a:prstGeom>
          <a:solidFill>
            <a:srgbClr val="002E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C20975BC-01D4-478A-9113-04E191AE77CA}"/>
              </a:ext>
            </a:extLst>
          </p:cNvPr>
          <p:cNvSpPr>
            <a:spLocks noGrp="1"/>
          </p:cNvSpPr>
          <p:nvPr>
            <p:ph type="ctrTitle" hasCustomPrompt="1"/>
          </p:nvPr>
        </p:nvSpPr>
        <p:spPr>
          <a:xfrm>
            <a:off x="2672255" y="1360614"/>
            <a:ext cx="6858000" cy="2387600"/>
          </a:xfrm>
          <a:prstGeom prst="rect">
            <a:avLst/>
          </a:prstGeom>
        </p:spPr>
        <p:txBody>
          <a:bodyPr anchor="b">
            <a:normAutofit/>
          </a:bodyPr>
          <a:lstStyle>
            <a:lvl1pPr algn="ctr">
              <a:lnSpc>
                <a:spcPct val="75000"/>
              </a:lnSpc>
              <a:defRPr sz="6000" spc="-225">
                <a:solidFill>
                  <a:schemeClr val="bg1"/>
                </a:solidFill>
              </a:defRPr>
            </a:lvl1pPr>
          </a:lstStyle>
          <a:p>
            <a:r>
              <a:rPr lang="en-US"/>
              <a:t>Click to edit Master title style (1 line)</a:t>
            </a:r>
          </a:p>
        </p:txBody>
      </p:sp>
      <p:sp>
        <p:nvSpPr>
          <p:cNvPr id="12" name="Subtitle 2">
            <a:extLst>
              <a:ext uri="{FF2B5EF4-FFF2-40B4-BE49-F238E27FC236}">
                <a16:creationId xmlns:a16="http://schemas.microsoft.com/office/drawing/2014/main" id="{0E994913-B08A-4160-83AA-FE44A7D48357}"/>
              </a:ext>
            </a:extLst>
          </p:cNvPr>
          <p:cNvSpPr>
            <a:spLocks noGrp="1"/>
          </p:cNvSpPr>
          <p:nvPr>
            <p:ph type="subTitle" idx="1"/>
          </p:nvPr>
        </p:nvSpPr>
        <p:spPr>
          <a:xfrm>
            <a:off x="2672255" y="6052718"/>
            <a:ext cx="6858000" cy="285905"/>
          </a:xfrm>
          <a:prstGeom prst="rect">
            <a:avLst/>
          </a:prstGeo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13" name="Text Placeholder 7">
            <a:extLst>
              <a:ext uri="{FF2B5EF4-FFF2-40B4-BE49-F238E27FC236}">
                <a16:creationId xmlns:a16="http://schemas.microsoft.com/office/drawing/2014/main" id="{BEA0BFDF-3D66-4AE2-B6D8-D4EA74F40B1F}"/>
              </a:ext>
            </a:extLst>
          </p:cNvPr>
          <p:cNvSpPr>
            <a:spLocks noGrp="1"/>
          </p:cNvSpPr>
          <p:nvPr>
            <p:ph type="body" sz="quarter" idx="10" hasCustomPrompt="1"/>
          </p:nvPr>
        </p:nvSpPr>
        <p:spPr>
          <a:xfrm>
            <a:off x="2672255" y="3748095"/>
            <a:ext cx="6858000" cy="1646237"/>
          </a:xfrm>
          <a:prstGeom prst="rect">
            <a:avLst/>
          </a:prstGeom>
        </p:spPr>
        <p:txBody>
          <a:bodyPr>
            <a:noAutofit/>
          </a:bodyPr>
          <a:lstStyle>
            <a:lvl1pPr marL="0" indent="0" algn="ctr">
              <a:buNone/>
              <a:defRPr sz="2400" b="1">
                <a:solidFill>
                  <a:srgbClr val="969696"/>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14" name="Picture 13" descr="U.S. Small Business Administration (SBA) logo.">
            <a:extLst>
              <a:ext uri="{FF2B5EF4-FFF2-40B4-BE49-F238E27FC236}">
                <a16:creationId xmlns:a16="http://schemas.microsoft.com/office/drawing/2014/main" id="{6E3B5B20-17AC-445B-981F-695B4CCF7FB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96593" y="566675"/>
            <a:ext cx="2409324" cy="661760"/>
          </a:xfrm>
          <a:prstGeom prst="rect">
            <a:avLst/>
          </a:prstGeom>
        </p:spPr>
      </p:pic>
    </p:spTree>
    <p:extLst>
      <p:ext uri="{BB962C8B-B14F-4D97-AF65-F5344CB8AC3E}">
        <p14:creationId xmlns:p14="http://schemas.microsoft.com/office/powerpoint/2010/main" val="378371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24000" y="1122363"/>
            <a:ext cx="9144000" cy="2387600"/>
          </a:xfrm>
          <a:prstGeom prst="rect">
            <a:avLst/>
          </a:prstGeom>
        </p:spPr>
        <p:txBody>
          <a:bodyPr anchor="b"/>
          <a:lstStyle>
            <a:lvl1pPr algn="ctr">
              <a:lnSpc>
                <a:spcPts val="6000"/>
              </a:lnSpc>
              <a:defRPr sz="6000">
                <a:solidFill>
                  <a:srgbClr val="007DBC"/>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b="1">
                <a:solidFill>
                  <a:srgbClr val="96969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45562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hapter Slide Al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66126" y="1268765"/>
            <a:ext cx="9259747" cy="2237228"/>
          </a:xfrm>
          <a:prstGeom prst="rect">
            <a:avLst/>
          </a:prstGeom>
        </p:spPr>
        <p:txBody>
          <a:bodyPr anchor="b"/>
          <a:lstStyle>
            <a:lvl1pPr>
              <a:lnSpc>
                <a:spcPts val="6000"/>
              </a:lnSpc>
              <a:defRPr sz="6000"/>
            </a:lvl1pPr>
          </a:lstStyle>
          <a:p>
            <a:r>
              <a:rPr lang="en-US"/>
              <a:t>Click to edit Master </a:t>
            </a:r>
            <a:br>
              <a:rPr lang="en-US"/>
            </a:br>
            <a:r>
              <a:rPr lang="en-US"/>
              <a:t>chapter style</a:t>
            </a:r>
          </a:p>
        </p:txBody>
      </p:sp>
      <p:sp>
        <p:nvSpPr>
          <p:cNvPr id="3" name="Text Placeholder 2"/>
          <p:cNvSpPr>
            <a:spLocks noGrp="1"/>
          </p:cNvSpPr>
          <p:nvPr>
            <p:ph type="body" idx="1" hasCustomPrompt="1"/>
          </p:nvPr>
        </p:nvSpPr>
        <p:spPr>
          <a:xfrm>
            <a:off x="1471005" y="3613572"/>
            <a:ext cx="9259747" cy="1500187"/>
          </a:xfrm>
          <a:prstGeom prst="rect">
            <a:avLst/>
          </a:prstGeom>
        </p:spPr>
        <p:txBody>
          <a:bodyPr/>
          <a:lstStyle>
            <a:lvl1pPr marL="0" indent="0" algn="ctr">
              <a:buNone/>
              <a:defRPr sz="2400" b="1">
                <a:solidFill>
                  <a:srgbClr val="96969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subtitle style</a:t>
            </a:r>
          </a:p>
        </p:txBody>
      </p:sp>
      <p:sp>
        <p:nvSpPr>
          <p:cNvPr id="6" name="Slide Number Placeholder 5"/>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527775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838200" y="530650"/>
            <a:ext cx="10515600" cy="598904"/>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2066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6"/>
          <p:cNvSpPr>
            <a:spLocks noGrp="1"/>
          </p:cNvSpPr>
          <p:nvPr>
            <p:ph type="sldNum" sz="quarter" idx="12"/>
          </p:nvPr>
        </p:nvSpPr>
        <p:spPr>
          <a:xfrm>
            <a:off x="9062013" y="6194300"/>
            <a:ext cx="2743200" cy="365125"/>
          </a:xfrm>
        </p:spPr>
        <p:txBody>
          <a:bodyPr/>
          <a:lstStyle/>
          <a:p>
            <a:fld id="{B1AB44B9-F1EC-4F4B-88D4-413245C9CD3E}" type="slidenum">
              <a:rPr lang="en-US" smtClean="0"/>
              <a:t>‹#›</a:t>
            </a:fld>
            <a:endParaRPr lang="en-US"/>
          </a:p>
        </p:txBody>
      </p:sp>
      <p:sp>
        <p:nvSpPr>
          <p:cNvPr id="11" name="Subtitle 2"/>
          <p:cNvSpPr>
            <a:spLocks noGrp="1"/>
          </p:cNvSpPr>
          <p:nvPr>
            <p:ph type="subTitle" idx="13"/>
          </p:nvPr>
        </p:nvSpPr>
        <p:spPr>
          <a:xfrm>
            <a:off x="838200" y="1129554"/>
            <a:ext cx="10515600" cy="696071"/>
          </a:xfrm>
          <a:prstGeom prst="rect">
            <a:avLst/>
          </a:prstGeom>
        </p:spPr>
        <p:txBody>
          <a:bodyPr>
            <a:normAutofit/>
          </a:bodyPr>
          <a:lstStyle>
            <a:lvl1pPr marL="0" indent="0" algn="ctr">
              <a:buNone/>
              <a:defRPr sz="2100" b="1">
                <a:solidFill>
                  <a:srgbClr val="96969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99459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30649"/>
            <a:ext cx="10515600" cy="1160039"/>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415182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528918"/>
            <a:ext cx="10515600" cy="116177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586908"/>
          </a:xfrm>
          <a:prstGeom prst="rect">
            <a:avLst/>
          </a:prstGeom>
        </p:spPr>
        <p:txBody>
          <a:bodyPr anchor="b">
            <a:normAutofit/>
          </a:bodyPr>
          <a:lstStyle>
            <a:lvl1pPr marL="0" indent="0">
              <a:buNone/>
              <a:defRPr sz="2800" b="1">
                <a:solidFill>
                  <a:srgbClr val="96969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586908"/>
          </a:xfrm>
          <a:prstGeom prst="rect">
            <a:avLst/>
          </a:prstGeom>
        </p:spPr>
        <p:txBody>
          <a:bodyPr anchor="b">
            <a:normAutofit/>
          </a:bodyPr>
          <a:lstStyle>
            <a:lvl1pPr marL="0" indent="0">
              <a:buNone/>
              <a:defRPr sz="2800" b="1">
                <a:solidFill>
                  <a:srgbClr val="96969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970339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530649"/>
            <a:ext cx="10515600" cy="1160039"/>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3620012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5"/>
            <a:ext cx="3932237" cy="1224275"/>
          </a:xfrm>
          <a:prstGeom prst="rect">
            <a:avLst/>
          </a:prstGeom>
        </p:spPr>
        <p:txBody>
          <a:bodyPr anchor="t">
            <a:normAutofit/>
          </a:bodyPr>
          <a:lstStyle>
            <a:lvl1pPr algn="l">
              <a:defRPr sz="36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211700"/>
            <a:ext cx="3932237" cy="3657288"/>
          </a:xfrm>
          <a:prstGeom prst="rect">
            <a:avLst/>
          </a:prstGeom>
        </p:spPr>
        <p:txBody>
          <a:bodyPr/>
          <a:lstStyle>
            <a:lvl1pPr marL="0" indent="0">
              <a:buNone/>
              <a:defRPr sz="1600" b="1">
                <a:solidFill>
                  <a:srgbClr val="96969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2635187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062013" y="6178715"/>
            <a:ext cx="2743200" cy="365125"/>
          </a:xfrm>
          <a:prstGeom prst="rect">
            <a:avLst/>
          </a:prstGeom>
        </p:spPr>
        <p:txBody>
          <a:bodyPr vert="horz" lIns="91440" tIns="45720" rIns="91440" bIns="45720" rtlCol="0" anchor="ctr"/>
          <a:lstStyle>
            <a:lvl1pPr algn="r">
              <a:defRPr sz="1200">
                <a:solidFill>
                  <a:srgbClr val="969696"/>
                </a:solidFill>
                <a:latin typeface="Source Sans Pro" charset="0"/>
                <a:ea typeface="Source Sans Pro" charset="0"/>
                <a:cs typeface="Source Sans Pro" charset="0"/>
              </a:defRPr>
            </a:lvl1pPr>
          </a:lstStyle>
          <a:p>
            <a:fld id="{B1AB44B9-F1EC-4F4B-88D4-413245C9CD3E}" type="slidenum">
              <a:rPr lang="en-US" smtClean="0"/>
              <a:pPr/>
              <a:t>‹#›</a:t>
            </a:fld>
            <a:endParaRPr lang="en-US"/>
          </a:p>
        </p:txBody>
      </p:sp>
      <p:sp>
        <p:nvSpPr>
          <p:cNvPr id="2" name="Title Placeholder 1"/>
          <p:cNvSpPr>
            <a:spLocks noGrp="1"/>
          </p:cNvSpPr>
          <p:nvPr>
            <p:ph type="title"/>
          </p:nvPr>
        </p:nvSpPr>
        <p:spPr>
          <a:xfrm>
            <a:off x="838200" y="530649"/>
            <a:ext cx="10515600" cy="116003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838200" y="1825625"/>
            <a:ext cx="10515600" cy="42066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4" name="Group 13" descr="&quot;&quot;"/>
          <p:cNvGrpSpPr/>
          <p:nvPr userDrawn="1"/>
        </p:nvGrpSpPr>
        <p:grpSpPr>
          <a:xfrm>
            <a:off x="147204" y="119502"/>
            <a:ext cx="11892396" cy="329742"/>
            <a:chOff x="147204" y="119502"/>
            <a:chExt cx="11892396" cy="329742"/>
          </a:xfrm>
          <a:solidFill>
            <a:srgbClr val="002E6D"/>
          </a:solidFill>
        </p:grpSpPr>
        <p:sp>
          <p:nvSpPr>
            <p:cNvPr id="11" name="Rectangle 10"/>
            <p:cNvSpPr/>
            <p:nvPr userDrawn="1"/>
          </p:nvSpPr>
          <p:spPr>
            <a:xfrm>
              <a:off x="11913204" y="119502"/>
              <a:ext cx="126396" cy="3297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Rectangle 11"/>
            <p:cNvSpPr/>
            <p:nvPr userDrawn="1"/>
          </p:nvSpPr>
          <p:spPr>
            <a:xfrm rot="5400000">
              <a:off x="5967006" y="-5700300"/>
              <a:ext cx="126396" cy="1176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3" name="Rectangle 12"/>
            <p:cNvSpPr/>
            <p:nvPr userDrawn="1"/>
          </p:nvSpPr>
          <p:spPr>
            <a:xfrm>
              <a:off x="147204" y="119502"/>
              <a:ext cx="126396" cy="3297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grpSp>
        <p:nvGrpSpPr>
          <p:cNvPr id="7" name="Group 4">
            <a:extLst>
              <a:ext uri="{FF2B5EF4-FFF2-40B4-BE49-F238E27FC236}">
                <a16:creationId xmlns:a16="http://schemas.microsoft.com/office/drawing/2014/main" id="{4BE81AE9-ACA5-46A2-8F91-D377FA365172}"/>
              </a:ext>
            </a:extLst>
          </p:cNvPr>
          <p:cNvGrpSpPr>
            <a:grpSpLocks noChangeAspect="1"/>
          </p:cNvGrpSpPr>
          <p:nvPr userDrawn="1"/>
        </p:nvGrpSpPr>
        <p:grpSpPr bwMode="auto">
          <a:xfrm>
            <a:off x="0" y="4953000"/>
            <a:ext cx="12028495" cy="1720850"/>
            <a:chOff x="0" y="3120"/>
            <a:chExt cx="7577" cy="1084"/>
          </a:xfrm>
        </p:grpSpPr>
        <p:sp>
          <p:nvSpPr>
            <p:cNvPr id="35" name="Freeform 5">
              <a:extLst>
                <a:ext uri="{FF2B5EF4-FFF2-40B4-BE49-F238E27FC236}">
                  <a16:creationId xmlns:a16="http://schemas.microsoft.com/office/drawing/2014/main" id="{B20E71BC-328D-4E30-8A51-301843C1E02B}"/>
                </a:ext>
              </a:extLst>
            </p:cNvPr>
            <p:cNvSpPr>
              <a:spLocks/>
            </p:cNvSpPr>
            <p:nvPr userDrawn="1"/>
          </p:nvSpPr>
          <p:spPr bwMode="auto">
            <a:xfrm>
              <a:off x="76" y="3911"/>
              <a:ext cx="7425" cy="293"/>
            </a:xfrm>
            <a:custGeom>
              <a:avLst/>
              <a:gdLst>
                <a:gd name="T0" fmla="*/ 0 w 9508"/>
                <a:gd name="T1" fmla="*/ 0 h 360"/>
                <a:gd name="T2" fmla="*/ 0 w 9508"/>
                <a:gd name="T3" fmla="*/ 0 h 360"/>
                <a:gd name="T4" fmla="*/ 0 w 9508"/>
                <a:gd name="T5" fmla="*/ 360 h 360"/>
                <a:gd name="T6" fmla="*/ 9508 w 9508"/>
                <a:gd name="T7" fmla="*/ 360 h 360"/>
                <a:gd name="T8" fmla="*/ 9508 w 9508"/>
                <a:gd name="T9" fmla="*/ 262 h 360"/>
                <a:gd name="T10" fmla="*/ 107 w 9508"/>
                <a:gd name="T11" fmla="*/ 262 h 360"/>
                <a:gd name="T12" fmla="*/ 97 w 9508"/>
                <a:gd name="T13" fmla="*/ 262 h 360"/>
                <a:gd name="T14" fmla="*/ 97 w 9508"/>
                <a:gd name="T15" fmla="*/ 252 h 360"/>
                <a:gd name="T16" fmla="*/ 97 w 9508"/>
                <a:gd name="T17" fmla="*/ 0 h 360"/>
                <a:gd name="T18" fmla="*/ 0 w 9508"/>
                <a:gd name="T19" fmla="*/ 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08" h="360">
                  <a:moveTo>
                    <a:pt x="0" y="0"/>
                  </a:moveTo>
                  <a:lnTo>
                    <a:pt x="0" y="0"/>
                  </a:lnTo>
                  <a:lnTo>
                    <a:pt x="0" y="360"/>
                  </a:lnTo>
                  <a:lnTo>
                    <a:pt x="9508" y="360"/>
                  </a:lnTo>
                  <a:lnTo>
                    <a:pt x="9508" y="262"/>
                  </a:lnTo>
                  <a:lnTo>
                    <a:pt x="107" y="262"/>
                  </a:lnTo>
                  <a:lnTo>
                    <a:pt x="97" y="262"/>
                  </a:lnTo>
                  <a:lnTo>
                    <a:pt x="97" y="252"/>
                  </a:lnTo>
                  <a:lnTo>
                    <a:pt x="97" y="0"/>
                  </a:lnTo>
                  <a:lnTo>
                    <a:pt x="0" y="0"/>
                  </a:lnTo>
                  <a:close/>
                </a:path>
              </a:pathLst>
            </a:custGeom>
            <a:solidFill>
              <a:srgbClr val="CC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AutoShape 3">
              <a:extLst>
                <a:ext uri="{FF2B5EF4-FFF2-40B4-BE49-F238E27FC236}">
                  <a16:creationId xmlns:a16="http://schemas.microsoft.com/office/drawing/2014/main" id="{F3076E43-5898-4060-A110-58A52734C6AF}"/>
                </a:ext>
              </a:extLst>
            </p:cNvPr>
            <p:cNvSpPr>
              <a:spLocks noChangeAspect="1" noChangeArrowheads="1" noTextEdit="1"/>
            </p:cNvSpPr>
            <p:nvPr userDrawn="1"/>
          </p:nvSpPr>
          <p:spPr bwMode="auto">
            <a:xfrm>
              <a:off x="0" y="3120"/>
              <a:ext cx="7488"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a:extLst>
                <a:ext uri="{FF2B5EF4-FFF2-40B4-BE49-F238E27FC236}">
                  <a16:creationId xmlns:a16="http://schemas.microsoft.com/office/drawing/2014/main" id="{A67B63ED-C442-4A58-BF81-3917DFF94DE0}"/>
                </a:ext>
              </a:extLst>
            </p:cNvPr>
            <p:cNvSpPr>
              <a:spLocks/>
            </p:cNvSpPr>
            <p:nvPr userDrawn="1"/>
          </p:nvSpPr>
          <p:spPr bwMode="auto">
            <a:xfrm>
              <a:off x="7501" y="3909"/>
              <a:ext cx="76" cy="293"/>
            </a:xfrm>
            <a:custGeom>
              <a:avLst/>
              <a:gdLst>
                <a:gd name="T0" fmla="*/ 0 w 97"/>
                <a:gd name="T1" fmla="*/ 0 h 360"/>
                <a:gd name="T2" fmla="*/ 0 w 97"/>
                <a:gd name="T3" fmla="*/ 0 h 360"/>
                <a:gd name="T4" fmla="*/ 0 w 97"/>
                <a:gd name="T5" fmla="*/ 360 h 360"/>
                <a:gd name="T6" fmla="*/ 97 w 97"/>
                <a:gd name="T7" fmla="*/ 262 h 360"/>
                <a:gd name="T8" fmla="*/ 97 w 97"/>
                <a:gd name="T9" fmla="*/ 0 h 360"/>
                <a:gd name="T10" fmla="*/ 0 w 97"/>
                <a:gd name="T11" fmla="*/ 0 h 360"/>
              </a:gdLst>
              <a:ahLst/>
              <a:cxnLst>
                <a:cxn ang="0">
                  <a:pos x="T0" y="T1"/>
                </a:cxn>
                <a:cxn ang="0">
                  <a:pos x="T2" y="T3"/>
                </a:cxn>
                <a:cxn ang="0">
                  <a:pos x="T4" y="T5"/>
                </a:cxn>
                <a:cxn ang="0">
                  <a:pos x="T6" y="T7"/>
                </a:cxn>
                <a:cxn ang="0">
                  <a:pos x="T8" y="T9"/>
                </a:cxn>
                <a:cxn ang="0">
                  <a:pos x="T10" y="T11"/>
                </a:cxn>
              </a:cxnLst>
              <a:rect l="0" t="0" r="r" b="b"/>
              <a:pathLst>
                <a:path w="97" h="360">
                  <a:moveTo>
                    <a:pt x="0" y="0"/>
                  </a:moveTo>
                  <a:lnTo>
                    <a:pt x="0" y="0"/>
                  </a:lnTo>
                  <a:lnTo>
                    <a:pt x="0" y="360"/>
                  </a:lnTo>
                  <a:lnTo>
                    <a:pt x="97" y="262"/>
                  </a:lnTo>
                  <a:lnTo>
                    <a:pt x="97" y="0"/>
                  </a:lnTo>
                  <a:lnTo>
                    <a:pt x="0" y="0"/>
                  </a:lnTo>
                  <a:close/>
                </a:path>
              </a:pathLst>
            </a:custGeom>
            <a:solidFill>
              <a:srgbClr val="002E6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0" name="Rectangle 9" descr="&quot;&quot;"/>
          <p:cNvSpPr/>
          <p:nvPr userDrawn="1"/>
        </p:nvSpPr>
        <p:spPr>
          <a:xfrm>
            <a:off x="0" y="6151688"/>
            <a:ext cx="2096814" cy="690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descr="U.S. Small Business Administration (SBA) logo.">
            <a:extLst>
              <a:ext uri="{FF2B5EF4-FFF2-40B4-BE49-F238E27FC236}">
                <a16:creationId xmlns:a16="http://schemas.microsoft.com/office/drawing/2014/main" id="{3308402E-B7F2-4118-9EAA-E9F2DE52012B}"/>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48496" y="6221042"/>
            <a:ext cx="1757796" cy="482808"/>
          </a:xfrm>
          <a:prstGeom prst="rect">
            <a:avLst/>
          </a:prstGeom>
        </p:spPr>
      </p:pic>
    </p:spTree>
    <p:extLst>
      <p:ext uri="{BB962C8B-B14F-4D97-AF65-F5344CB8AC3E}">
        <p14:creationId xmlns:p14="http://schemas.microsoft.com/office/powerpoint/2010/main" val="258342233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lnSpc>
          <a:spcPct val="90000"/>
        </a:lnSpc>
        <a:spcBef>
          <a:spcPct val="0"/>
        </a:spcBef>
        <a:buNone/>
        <a:defRPr sz="3600" b="1" i="0" kern="1200" spc="-100" baseline="0">
          <a:solidFill>
            <a:srgbClr val="002E6D"/>
          </a:solidFill>
          <a:latin typeface="Source Sans Pro" charset="0"/>
          <a:ea typeface="Source Sans Pro" charset="0"/>
          <a:cs typeface="Source Sans Pro"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E0E95F6-55F7-4305-8974-F5DF8DE317D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AB44B9-F1EC-4F4B-88D4-413245C9CD3E}" type="slidenum">
              <a:rPr kumimoji="0" lang="en-US" sz="1200" b="0" i="0" u="none" strike="noStrike" kern="1200" cap="none" spc="0" normalizeH="0" baseline="0" noProof="0" smtClean="0">
                <a:ln>
                  <a:noFill/>
                </a:ln>
                <a:solidFill>
                  <a:srgbClr val="1B1E29">
                    <a:tint val="75000"/>
                  </a:srgbClr>
                </a:solidFill>
                <a:effectLst/>
                <a:uLnTx/>
                <a:uFillTx/>
                <a:latin typeface="Source Sans Pro" charset="0"/>
                <a:ea typeface="Source Sans Pro"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1B1E29">
                  <a:tint val="75000"/>
                </a:srgbClr>
              </a:solidFill>
              <a:effectLst/>
              <a:uLnTx/>
              <a:uFillTx/>
              <a:latin typeface="Source Sans Pro" charset="0"/>
              <a:ea typeface="Source Sans Pro" charset="0"/>
            </a:endParaRPr>
          </a:p>
        </p:txBody>
      </p:sp>
      <p:sp>
        <p:nvSpPr>
          <p:cNvPr id="2" name="Title 1">
            <a:extLst>
              <a:ext uri="{FF2B5EF4-FFF2-40B4-BE49-F238E27FC236}">
                <a16:creationId xmlns:a16="http://schemas.microsoft.com/office/drawing/2014/main" id="{2A4F88A9-0FA4-4781-89A1-BE998333DD6A}"/>
              </a:ext>
            </a:extLst>
          </p:cNvPr>
          <p:cNvSpPr>
            <a:spLocks noGrp="1"/>
          </p:cNvSpPr>
          <p:nvPr>
            <p:ph type="title"/>
          </p:nvPr>
        </p:nvSpPr>
        <p:spPr>
          <a:xfrm>
            <a:off x="604434" y="530650"/>
            <a:ext cx="10749366" cy="598904"/>
          </a:xfrm>
        </p:spPr>
        <p:txBody>
          <a:bodyPr>
            <a:normAutofit/>
          </a:bodyPr>
          <a:lstStyle/>
          <a:p>
            <a:r>
              <a:rPr lang="en-US" sz="3200" dirty="0"/>
              <a:t>U.S. Small Business Administration</a:t>
            </a:r>
          </a:p>
        </p:txBody>
      </p:sp>
      <p:sp>
        <p:nvSpPr>
          <p:cNvPr id="3" name="Content Placeholder 2">
            <a:extLst>
              <a:ext uri="{FF2B5EF4-FFF2-40B4-BE49-F238E27FC236}">
                <a16:creationId xmlns:a16="http://schemas.microsoft.com/office/drawing/2014/main" id="{59E9776D-DD0F-4B42-BE24-77B667CD93DE}"/>
              </a:ext>
            </a:extLst>
          </p:cNvPr>
          <p:cNvSpPr>
            <a:spLocks noGrp="1"/>
          </p:cNvSpPr>
          <p:nvPr>
            <p:ph idx="1"/>
          </p:nvPr>
        </p:nvSpPr>
        <p:spPr>
          <a:xfrm>
            <a:off x="884694" y="1376450"/>
            <a:ext cx="4379764" cy="1979310"/>
          </a:xfrm>
        </p:spPr>
        <p:txBody>
          <a:bodyPr>
            <a:normAutofit fontScale="92500" lnSpcReduction="10000"/>
          </a:bodyPr>
          <a:lstStyle/>
          <a:p>
            <a:pPr marL="0" indent="0">
              <a:buNone/>
            </a:pPr>
            <a:r>
              <a:rPr lang="en-US" sz="2100" b="1" dirty="0">
                <a:solidFill>
                  <a:srgbClr val="003F80"/>
                </a:solidFill>
              </a:rPr>
              <a:t>About the SBA</a:t>
            </a:r>
          </a:p>
          <a:p>
            <a:pPr marL="0" indent="0">
              <a:buNone/>
            </a:pPr>
            <a:r>
              <a:rPr lang="en-US" sz="2100" dirty="0"/>
              <a:t>SBA is the ONLY cabinet-level federal agency FULLY dedicated to the nation’s small business community offering a variety of assistance and resources in the realms of  capital, contracting, counseling, and disaster recovery. </a:t>
            </a:r>
          </a:p>
          <a:p>
            <a:pPr marL="0" indent="0">
              <a:buNone/>
            </a:pPr>
            <a:endParaRPr lang="en-US" sz="2400" dirty="0">
              <a:solidFill>
                <a:srgbClr val="003F80"/>
              </a:solidFill>
            </a:endParaRPr>
          </a:p>
        </p:txBody>
      </p:sp>
      <p:sp>
        <p:nvSpPr>
          <p:cNvPr id="7" name="Content Placeholder 2">
            <a:extLst>
              <a:ext uri="{FF2B5EF4-FFF2-40B4-BE49-F238E27FC236}">
                <a16:creationId xmlns:a16="http://schemas.microsoft.com/office/drawing/2014/main" id="{C6B1A059-73C7-3169-A669-DDF61F5456EC}"/>
              </a:ext>
            </a:extLst>
          </p:cNvPr>
          <p:cNvSpPr txBox="1">
            <a:spLocks/>
          </p:cNvSpPr>
          <p:nvPr/>
        </p:nvSpPr>
        <p:spPr>
          <a:xfrm>
            <a:off x="6550126" y="1376450"/>
            <a:ext cx="5168397" cy="19793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sz="1800" b="1" dirty="0">
                <a:solidFill>
                  <a:srgbClr val="003F80"/>
                </a:solidFill>
                <a:latin typeface="Source Sans Pro" panose="020B0503030403020204" pitchFamily="34" charset="0"/>
                <a:ea typeface="Source Sans Pro" panose="020B0503030403020204" pitchFamily="34" charset="0"/>
              </a:rPr>
              <a:t>North Carolina District Office</a:t>
            </a:r>
          </a:p>
          <a:p>
            <a:pPr marL="0" indent="0">
              <a:buFont typeface="Arial"/>
              <a:buNone/>
            </a:pPr>
            <a:r>
              <a:rPr lang="en-US" sz="1800" dirty="0">
                <a:solidFill>
                  <a:srgbClr val="1B1B1B"/>
                </a:solidFill>
                <a:latin typeface="Source Sans Pro" panose="020B0503030403020204" pitchFamily="34" charset="0"/>
                <a:ea typeface="Source Sans Pro" panose="020B0503030403020204" pitchFamily="34" charset="0"/>
              </a:rPr>
              <a:t>Located in Charlotte, N.C, our </a:t>
            </a:r>
            <a:r>
              <a:rPr lang="en-US" sz="1800" b="0" i="0" dirty="0">
                <a:solidFill>
                  <a:srgbClr val="1B1B1B"/>
                </a:solidFill>
                <a:effectLst/>
                <a:latin typeface="Source Sans Pro" panose="020B0503030403020204" pitchFamily="34" charset="0"/>
                <a:ea typeface="Source Sans Pro" panose="020B0503030403020204" pitchFamily="34" charset="0"/>
              </a:rPr>
              <a:t>office provides help with SBA services including funding programs, counseling, federal contracting certifications, and disaster recovery. We can also connect you to our partner organizations, lenders, and other community groups that help small businesses succeed.</a:t>
            </a:r>
            <a:endParaRPr lang="en-US" sz="1800" dirty="0">
              <a:solidFill>
                <a:srgbClr val="003F80"/>
              </a:solidFill>
              <a:latin typeface="Source Sans Pro" panose="020B0503030403020204" pitchFamily="34" charset="0"/>
              <a:ea typeface="Source Sans Pro" panose="020B0503030403020204" pitchFamily="34" charset="0"/>
            </a:endParaRPr>
          </a:p>
        </p:txBody>
      </p:sp>
      <p:sp>
        <p:nvSpPr>
          <p:cNvPr id="9" name="Content Placeholder 2">
            <a:extLst>
              <a:ext uri="{FF2B5EF4-FFF2-40B4-BE49-F238E27FC236}">
                <a16:creationId xmlns:a16="http://schemas.microsoft.com/office/drawing/2014/main" id="{BF5AB3C9-A09B-D48E-556F-CDE145420C69}"/>
              </a:ext>
            </a:extLst>
          </p:cNvPr>
          <p:cNvSpPr txBox="1">
            <a:spLocks/>
          </p:cNvSpPr>
          <p:nvPr/>
        </p:nvSpPr>
        <p:spPr>
          <a:xfrm>
            <a:off x="884694" y="3904271"/>
            <a:ext cx="10603011" cy="19793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sz="1800" b="1" dirty="0">
                <a:solidFill>
                  <a:srgbClr val="003F80"/>
                </a:solidFill>
              </a:rPr>
              <a:t>Contact Us: </a:t>
            </a:r>
          </a:p>
          <a:p>
            <a:pPr marL="0" indent="0">
              <a:buFont typeface="Arial"/>
              <a:buNone/>
            </a:pPr>
            <a:r>
              <a:rPr lang="en-US" sz="1800" b="1" dirty="0"/>
              <a:t>NC District Office- </a:t>
            </a:r>
            <a:r>
              <a:rPr lang="en-US" sz="1800" dirty="0"/>
              <a:t>704-344-6563  ; Full Directory- sba.gov/</a:t>
            </a:r>
            <a:r>
              <a:rPr lang="en-US" sz="1800" dirty="0" err="1"/>
              <a:t>nc</a:t>
            </a:r>
            <a:endParaRPr lang="en-US" sz="1800" dirty="0"/>
          </a:p>
          <a:p>
            <a:pPr marL="0" indent="0">
              <a:buFont typeface="Arial"/>
              <a:buNone/>
            </a:pPr>
            <a:r>
              <a:rPr lang="en-US" sz="1800" b="1" dirty="0"/>
              <a:t>Wilmington Representative (Central and Eastern NC)-   </a:t>
            </a:r>
            <a:r>
              <a:rPr lang="en-US" sz="1800" dirty="0"/>
              <a:t>Heather Port; Heather.port@sba.gov; 704-344-6409</a:t>
            </a:r>
          </a:p>
          <a:p>
            <a:pPr marL="0" indent="0">
              <a:buFont typeface="Arial"/>
              <a:buNone/>
            </a:pPr>
            <a:r>
              <a:rPr lang="en-US" sz="1800" b="1" dirty="0"/>
              <a:t>Lender Relations Specialist (</a:t>
            </a:r>
            <a:r>
              <a:rPr lang="en-US" sz="1800" b="1"/>
              <a:t>Lending Programs)- </a:t>
            </a:r>
            <a:r>
              <a:rPr lang="en-US" sz="1800" dirty="0"/>
              <a:t>Jason Woods; Jason.woods@sba.gov; 704-816-7063</a:t>
            </a:r>
          </a:p>
          <a:p>
            <a:pPr marL="0" indent="0">
              <a:buFont typeface="Arial"/>
              <a:buNone/>
            </a:pPr>
            <a:r>
              <a:rPr lang="en-US" sz="1800" b="1" dirty="0"/>
              <a:t>Business Opportunity Specialist (Federal Contracting)- </a:t>
            </a:r>
            <a:r>
              <a:rPr lang="en-US" sz="1800" dirty="0"/>
              <a:t>Mark Dahle; Mark.dahle@sba.gov; 704-344-6808</a:t>
            </a:r>
          </a:p>
          <a:p>
            <a:pPr marL="0" indent="0">
              <a:buFont typeface="Arial"/>
              <a:buNone/>
            </a:pPr>
            <a:endParaRPr lang="en-US" sz="2400" dirty="0">
              <a:solidFill>
                <a:srgbClr val="003F80"/>
              </a:solidFill>
            </a:endParaRPr>
          </a:p>
        </p:txBody>
      </p:sp>
      <p:cxnSp>
        <p:nvCxnSpPr>
          <p:cNvPr id="11" name="Straight Connector 10">
            <a:extLst>
              <a:ext uri="{FF2B5EF4-FFF2-40B4-BE49-F238E27FC236}">
                <a16:creationId xmlns:a16="http://schemas.microsoft.com/office/drawing/2014/main" id="{5ED683AA-8F1A-1961-B4DD-B18AC5A854C7}"/>
              </a:ext>
            </a:extLst>
          </p:cNvPr>
          <p:cNvCxnSpPr>
            <a:cxnSpLocks/>
          </p:cNvCxnSpPr>
          <p:nvPr/>
        </p:nvCxnSpPr>
        <p:spPr>
          <a:xfrm>
            <a:off x="6096000" y="1376450"/>
            <a:ext cx="0" cy="229002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6DC9A88-3495-E21B-8BEB-BA8FC1FA7311}"/>
              </a:ext>
            </a:extLst>
          </p:cNvPr>
          <p:cNvCxnSpPr/>
          <p:nvPr/>
        </p:nvCxnSpPr>
        <p:spPr>
          <a:xfrm>
            <a:off x="976544" y="3666478"/>
            <a:ext cx="10511161"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1941966"/>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242852"/>
      </a:dk2>
      <a:lt2>
        <a:srgbClr val="ACCBF9"/>
      </a:lt2>
      <a:accent1>
        <a:srgbClr val="0070C0"/>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A PPT Template 16 9 NEW LOGO.potx" id="{79D6B909-8513-466B-9F52-EE9FC5D8C19E}" vid="{F731198C-E7EC-4C2C-836D-1EE1FDCBE9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200</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Source Sans Pro</vt:lpstr>
      <vt:lpstr>1_Office Theme</vt:lpstr>
      <vt:lpstr>U.S. Small Business Administration</vt:lpstr>
    </vt:vector>
  </TitlesOfParts>
  <Company>The United States Marine Corps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Rabassi CIV Christopher E</dc:creator>
  <cp:lastModifiedBy>Rabassi CIV Christopher E</cp:lastModifiedBy>
  <cp:revision>4</cp:revision>
  <dcterms:created xsi:type="dcterms:W3CDTF">2025-01-22T13:44:34Z</dcterms:created>
  <dcterms:modified xsi:type="dcterms:W3CDTF">2025-07-30T12:39:45Z</dcterms:modified>
</cp:coreProperties>
</file>