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8" r:id="rId2"/>
    <p:sldId id="259" r:id="rId3"/>
    <p:sldId id="263" r:id="rId4"/>
    <p:sldId id="3335" r:id="rId5"/>
    <p:sldId id="265" r:id="rId6"/>
    <p:sldId id="3339" r:id="rId7"/>
    <p:sldId id="3340" r:id="rId8"/>
    <p:sldId id="3351" r:id="rId9"/>
    <p:sldId id="266" r:id="rId10"/>
    <p:sldId id="3352" r:id="rId11"/>
    <p:sldId id="271" r:id="rId12"/>
    <p:sldId id="267" r:id="rId13"/>
    <p:sldId id="3354" r:id="rId14"/>
    <p:sldId id="3343" r:id="rId15"/>
    <p:sldId id="3337" r:id="rId16"/>
    <p:sldId id="3338" r:id="rId17"/>
    <p:sldId id="272" r:id="rId18"/>
    <p:sldId id="261" r:id="rId19"/>
    <p:sldId id="3355" r:id="rId20"/>
    <p:sldId id="3346" r:id="rId21"/>
    <p:sldId id="3347" r:id="rId22"/>
    <p:sldId id="3349" r:id="rId23"/>
    <p:sldId id="3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snapToObjects="1">
      <p:cViewPr varScale="1">
        <p:scale>
          <a:sx n="109" d="100"/>
          <a:sy n="109" d="100"/>
        </p:scale>
        <p:origin x="122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9:21:39.874"/>
    </inkml:context>
    <inkml:brush xml:id="br0">
      <inkml:brushProperty name="width" value="0.035" units="cm"/>
      <inkml:brushProperty name="height" value="0.03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9:21:41.024"/>
    </inkml:context>
    <inkml:brush xml:id="br0">
      <inkml:brushProperty name="width" value="0.035" units="cm"/>
      <inkml:brushProperty name="height" value="0.03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9:21:44.85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01EC2-A098-4C3C-AC61-AF270B727FD6}"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63AED-BE0B-49F5-9646-A2EC325C5650}" type="slidenum">
              <a:rPr lang="en-US" smtClean="0"/>
              <a:t>‹#›</a:t>
            </a:fld>
            <a:endParaRPr lang="en-US"/>
          </a:p>
        </p:txBody>
      </p:sp>
    </p:spTree>
    <p:extLst>
      <p:ext uri="{BB962C8B-B14F-4D97-AF65-F5344CB8AC3E}">
        <p14:creationId xmlns:p14="http://schemas.microsoft.com/office/powerpoint/2010/main" val="196055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sbs.sba.go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onnect.sba.gov/"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govbiz@company.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everyone! Thank you for joining today’s session on navigating NAICS codes, SAM.gov registration, and DSBS profiles. My name is Pam Racer, and I’ll be guiding you through the process to help you understand these essential foundational tools for federal government contracting. Whether you're new to government contracting or looking to optimize your approach, we hope you gain valuable insights and practical guidance. Quick logistics reminder on the webinar we have GCAP counselors that can answer immediate questions in the chat.</a:t>
            </a:r>
          </a:p>
        </p:txBody>
      </p:sp>
      <p:sp>
        <p:nvSpPr>
          <p:cNvPr id="4" name="Slide Number Placeholder 3"/>
          <p:cNvSpPr>
            <a:spLocks noGrp="1"/>
          </p:cNvSpPr>
          <p:nvPr>
            <p:ph type="sldNum" sz="quarter" idx="5"/>
          </p:nvPr>
        </p:nvSpPr>
        <p:spPr/>
        <p:txBody>
          <a:bodyPr/>
          <a:lstStyle/>
          <a:p>
            <a:fld id="{C2D923AD-BE75-411F-A143-7FC949656304}" type="slidenum">
              <a:rPr lang="en-US" smtClean="0"/>
              <a:t>1</a:t>
            </a:fld>
            <a:endParaRPr lang="en-US"/>
          </a:p>
        </p:txBody>
      </p:sp>
    </p:spTree>
    <p:extLst>
      <p:ext uri="{BB962C8B-B14F-4D97-AF65-F5344CB8AC3E}">
        <p14:creationId xmlns:p14="http://schemas.microsoft.com/office/powerpoint/2010/main" val="254937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that we've covered Steps in the SAM registration process, I want to highlight some key resources that will help you navigate this step more efficiently.</a:t>
            </a:r>
          </a:p>
          <a:p>
            <a:r>
              <a:rPr lang="en-US" i="0" dirty="0"/>
              <a:t>First, on the left side of this slide, we have links to:</a:t>
            </a:r>
          </a:p>
          <a:p>
            <a:pPr>
              <a:buFont typeface="Arial" panose="020B0604020202020204" pitchFamily="34" charset="0"/>
              <a:buChar char="•"/>
            </a:pPr>
            <a:r>
              <a:rPr lang="en-US" i="0" dirty="0"/>
              <a:t>The </a:t>
            </a:r>
            <a:r>
              <a:rPr lang="en-US" b="1" i="0" dirty="0"/>
              <a:t>Entity Registration Checklist</a:t>
            </a:r>
            <a:r>
              <a:rPr lang="en-US" i="0" dirty="0"/>
              <a:t>, which provides a detailed guide on what you need before starting registration.</a:t>
            </a:r>
          </a:p>
          <a:p>
            <a:pPr>
              <a:buFont typeface="Arial" panose="020B0604020202020204" pitchFamily="34" charset="0"/>
              <a:buChar char="•"/>
            </a:pPr>
            <a:r>
              <a:rPr lang="en-US" i="0" dirty="0"/>
              <a:t>A </a:t>
            </a:r>
            <a:r>
              <a:rPr lang="en-US" b="1" i="0" dirty="0"/>
              <a:t>Preparing for Registration</a:t>
            </a:r>
            <a:r>
              <a:rPr lang="en-US" i="0" dirty="0"/>
              <a:t> guide that outlines important pre-registration steps to ensure a smoother process.</a:t>
            </a:r>
          </a:p>
          <a:p>
            <a:r>
              <a:rPr lang="en-US" i="0" dirty="0"/>
              <a:t> On the right side, we have additional video resources:</a:t>
            </a:r>
          </a:p>
          <a:p>
            <a:pPr>
              <a:buFont typeface="Arial" panose="020B0604020202020204" pitchFamily="34" charset="0"/>
              <a:buChar char="•"/>
            </a:pPr>
            <a:r>
              <a:rPr lang="en-US" i="0" dirty="0"/>
              <a:t>A short video on the </a:t>
            </a:r>
            <a:r>
              <a:rPr lang="en-US" b="1" i="0" dirty="0"/>
              <a:t>Purpose of Registration</a:t>
            </a:r>
            <a:r>
              <a:rPr lang="en-US" i="0" dirty="0"/>
              <a:t>, which explains why SAM registration is necessary and how it impacts government contracting.</a:t>
            </a:r>
          </a:p>
          <a:p>
            <a:pPr>
              <a:buFont typeface="Arial" panose="020B0604020202020204" pitchFamily="34" charset="0"/>
              <a:buChar char="•"/>
            </a:pPr>
            <a:r>
              <a:rPr lang="en-US" i="0" dirty="0"/>
              <a:t>A walkthrough on </a:t>
            </a:r>
            <a:r>
              <a:rPr lang="en-US" b="1" i="0" dirty="0"/>
              <a:t>Workspace Navigation</a:t>
            </a:r>
            <a:r>
              <a:rPr lang="en-US" i="0" dirty="0"/>
              <a:t>, guiding you on how to use your SAM.gov account effectively once registered.</a:t>
            </a:r>
          </a:p>
          <a:p>
            <a:r>
              <a:rPr lang="en-US" i="0" dirty="0"/>
              <a:t>I highly recommend bookmarking these resources and reviewing them as needed.</a:t>
            </a:r>
          </a:p>
          <a:p>
            <a:endParaRPr lang="en-US" i="0" dirty="0"/>
          </a:p>
          <a:p>
            <a:endParaRPr lang="en-US" dirty="0"/>
          </a:p>
        </p:txBody>
      </p:sp>
      <p:sp>
        <p:nvSpPr>
          <p:cNvPr id="4" name="Slide Number Placeholder 3"/>
          <p:cNvSpPr>
            <a:spLocks noGrp="1"/>
          </p:cNvSpPr>
          <p:nvPr>
            <p:ph type="sldNum" sz="quarter" idx="5"/>
          </p:nvPr>
        </p:nvSpPr>
        <p:spPr/>
        <p:txBody>
          <a:bodyPr/>
          <a:lstStyle/>
          <a:p>
            <a:fld id="{73863AED-BE0B-49F5-9646-A2EC325C5650}" type="slidenum">
              <a:rPr lang="en-US" smtClean="0"/>
              <a:t>10</a:t>
            </a:fld>
            <a:endParaRPr lang="en-US"/>
          </a:p>
        </p:txBody>
      </p:sp>
    </p:spTree>
    <p:extLst>
      <p:ext uri="{BB962C8B-B14F-4D97-AF65-F5344CB8AC3E}">
        <p14:creationId xmlns:p14="http://schemas.microsoft.com/office/powerpoint/2010/main" val="149227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Even a small mistake in your SAM registration can lead to major delays. Let’s go over the most common pitfalls and how to avoid them.</a:t>
            </a:r>
          </a:p>
          <a:p>
            <a:r>
              <a:rPr lang="en-US" b="0" i="0" dirty="0"/>
              <a:t>Mistake #1: Incomplete or Incorrect Business Information</a:t>
            </a:r>
            <a:br>
              <a:rPr lang="en-US" b="0" i="0" dirty="0"/>
            </a:br>
            <a:r>
              <a:rPr lang="en-US" b="0" i="0" dirty="0"/>
              <a:t>One of the most frequent errors is entering a business name or address that doesn’t match IRS, Secretary of State, or bank records. If your details don’t align, your entity validation could be delayed for weeks.</a:t>
            </a:r>
          </a:p>
          <a:p>
            <a:r>
              <a:rPr lang="en-US" b="0" i="0" dirty="0"/>
              <a:t>Fix: Double-check your legal business name and address against your tax documents before submitting your registration.</a:t>
            </a:r>
          </a:p>
          <a:p>
            <a:endParaRPr lang="en-US" b="0" i="0" dirty="0"/>
          </a:p>
          <a:p>
            <a:r>
              <a:rPr lang="en-US" b="0" i="0" dirty="0"/>
              <a:t>Mistake #2: Not Updating Your SAM Registration Annually</a:t>
            </a:r>
            <a:br>
              <a:rPr lang="en-US" b="0" i="0" dirty="0"/>
            </a:br>
            <a:r>
              <a:rPr lang="en-US" b="0" i="0" dirty="0"/>
              <a:t>SAM registrations expire every 12 months. If you don’t renew it, your business will be ineligible for contract awards until it’s reactivated.</a:t>
            </a:r>
          </a:p>
          <a:p>
            <a:r>
              <a:rPr lang="en-US" b="0" i="0" dirty="0"/>
              <a:t>Fix: Set a reminder one month before expiration to update your registration and avoid deactivation.</a:t>
            </a:r>
          </a:p>
          <a:p>
            <a:endParaRPr lang="en-US" b="0" i="0" dirty="0"/>
          </a:p>
          <a:p>
            <a:r>
              <a:rPr lang="en-US" b="0" i="0" dirty="0"/>
              <a:t>Mistake #3: Selecting Incorrect NAICS Codes</a:t>
            </a:r>
            <a:br>
              <a:rPr lang="en-US" b="0" i="0" dirty="0"/>
            </a:br>
            <a:r>
              <a:rPr lang="en-US" b="0" i="0" dirty="0"/>
              <a:t>Choosing the wrong NAICS code can limit your eligibility for set-aside contracts or prevent agencies from finding your business in searches.</a:t>
            </a:r>
          </a:p>
          <a:p>
            <a:r>
              <a:rPr lang="en-US" b="0" i="0" dirty="0"/>
              <a:t>🔹 Fix: Carefully research and select NAICS codes that match your core services, not just general industry categories.</a:t>
            </a:r>
          </a:p>
          <a:p>
            <a:endParaRPr lang="en-US" b="0" i="0" dirty="0"/>
          </a:p>
          <a:p>
            <a:endParaRPr lang="en-US" b="0" i="0" dirty="0"/>
          </a:p>
        </p:txBody>
      </p:sp>
      <p:sp>
        <p:nvSpPr>
          <p:cNvPr id="4" name="Slide Number Placeholder 3"/>
          <p:cNvSpPr>
            <a:spLocks noGrp="1"/>
          </p:cNvSpPr>
          <p:nvPr>
            <p:ph type="sldNum" sz="quarter" idx="5"/>
          </p:nvPr>
        </p:nvSpPr>
        <p:spPr/>
        <p:txBody>
          <a:bodyPr/>
          <a:lstStyle/>
          <a:p>
            <a:fld id="{C2D923AD-BE75-411F-A143-7FC949656304}" type="slidenum">
              <a:rPr lang="en-US" smtClean="0"/>
              <a:t>11</a:t>
            </a:fld>
            <a:endParaRPr lang="en-US"/>
          </a:p>
        </p:txBody>
      </p:sp>
    </p:spTree>
    <p:extLst>
      <p:ext uri="{BB962C8B-B14F-4D97-AF65-F5344CB8AC3E}">
        <p14:creationId xmlns:p14="http://schemas.microsoft.com/office/powerpoint/2010/main" val="387305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Introduction to the SAM.gov Dashboard</a:t>
            </a:r>
          </a:p>
          <a:p>
            <a:r>
              <a:rPr lang="en-US" dirty="0"/>
              <a:t>SCRIPT :</a:t>
            </a:r>
            <a:r>
              <a:rPr lang="en-US" i="1" dirty="0"/>
              <a:t>Before we dive into the registration process, let’s take a moment to explore the </a:t>
            </a:r>
            <a:r>
              <a:rPr lang="en-US" b="1" i="1" dirty="0"/>
              <a:t>SAM.gov dashboard</a:t>
            </a:r>
            <a:r>
              <a:rPr lang="en-US" i="1" dirty="0"/>
              <a:t>. This is where you'll manage your registration, search for contract opportunities, and check your entity status.</a:t>
            </a:r>
            <a:endParaRPr lang="en-US" dirty="0"/>
          </a:p>
          <a:p>
            <a:endParaRPr lang="en-US" dirty="0"/>
          </a:p>
          <a:p>
            <a:r>
              <a:rPr lang="en-US" dirty="0"/>
              <a:t>DEMONSTRATE:</a:t>
            </a:r>
          </a:p>
          <a:p>
            <a:r>
              <a:rPr lang="en-US" dirty="0"/>
              <a:t>🔹 </a:t>
            </a:r>
            <a:r>
              <a:rPr lang="en-US" b="1" dirty="0"/>
              <a:t>Key Areas to Highlight:</a:t>
            </a:r>
            <a:br>
              <a:rPr lang="en-US" dirty="0"/>
            </a:br>
            <a:r>
              <a:rPr lang="en-US" dirty="0"/>
              <a:t>✔ </a:t>
            </a:r>
            <a:r>
              <a:rPr lang="en-US" b="1" dirty="0"/>
              <a:t>Sign-In Process</a:t>
            </a:r>
            <a:r>
              <a:rPr lang="en-US" dirty="0"/>
              <a:t> – Show how to log in via </a:t>
            </a:r>
            <a:r>
              <a:rPr lang="en-US" b="1" dirty="0"/>
              <a:t>Login.gov</a:t>
            </a:r>
            <a:r>
              <a:rPr lang="en-US" dirty="0"/>
              <a:t>.</a:t>
            </a:r>
            <a:br>
              <a:rPr lang="en-US" dirty="0"/>
            </a:br>
            <a:r>
              <a:rPr lang="en-US" dirty="0"/>
              <a:t>✔ </a:t>
            </a:r>
            <a:r>
              <a:rPr lang="en-US" b="1" dirty="0"/>
              <a:t>Dashboard Overview</a:t>
            </a:r>
            <a:r>
              <a:rPr lang="en-US" dirty="0"/>
              <a:t> – Explain </a:t>
            </a:r>
            <a:r>
              <a:rPr lang="en-US" b="1" dirty="0"/>
              <a:t>where to find entity registration, active registrations, and updates</a:t>
            </a:r>
            <a:r>
              <a:rPr lang="en-US" dirty="0"/>
              <a:t>.</a:t>
            </a:r>
            <a:br>
              <a:rPr lang="en-US" dirty="0"/>
            </a:br>
            <a:r>
              <a:rPr lang="en-US" dirty="0"/>
              <a:t>✔ </a:t>
            </a:r>
            <a:r>
              <a:rPr lang="en-US" b="1" dirty="0"/>
              <a:t>Search Bar</a:t>
            </a:r>
            <a:r>
              <a:rPr lang="en-US" dirty="0"/>
              <a:t> – Show how to look up </a:t>
            </a:r>
            <a:r>
              <a:rPr lang="en-US" b="1" dirty="0"/>
              <a:t>registered entities, contract opportunities, or exclusions</a:t>
            </a:r>
            <a:r>
              <a:rPr lang="en-US" dirty="0"/>
              <a:t>.</a:t>
            </a:r>
          </a:p>
          <a:p>
            <a:r>
              <a:rPr lang="en-US" b="1" dirty="0"/>
              <a:t>Tip:</a:t>
            </a:r>
            <a:r>
              <a:rPr lang="en-US" dirty="0"/>
              <a:t> Even without a registered company, you can </a:t>
            </a:r>
            <a:r>
              <a:rPr lang="en-US" b="1" dirty="0"/>
              <a:t>demonstrate how to use the search function</a:t>
            </a:r>
            <a:r>
              <a:rPr lang="en-US" dirty="0"/>
              <a:t> to find other registered businesses or NAICS codes.</a:t>
            </a:r>
          </a:p>
          <a:p>
            <a:endParaRPr lang="en-US" dirty="0"/>
          </a:p>
          <a:p>
            <a:r>
              <a:rPr lang="en-US" b="1" dirty="0"/>
              <a:t>2️⃣ Walkthrough: The Registration Process (Up to Your Limit)</a:t>
            </a:r>
          </a:p>
          <a:p>
            <a:r>
              <a:rPr lang="en-US" b="1" dirty="0" err="1"/>
              <a:t>Script:</a:t>
            </a:r>
            <a:r>
              <a:rPr lang="en-US" i="1" dirty="0" err="1"/>
              <a:t>If</a:t>
            </a:r>
            <a:r>
              <a:rPr lang="en-US" i="1" dirty="0"/>
              <a:t> you're registering for the first time, you’ll need to go to the </a:t>
            </a:r>
            <a:r>
              <a:rPr lang="en-US" b="1" i="1" dirty="0"/>
              <a:t>“Get Started”</a:t>
            </a:r>
            <a:r>
              <a:rPr lang="en-US" i="1" dirty="0"/>
              <a:t> section. Let’s go step by step through what you’ll see when registering an entity. We have requested for years for GSA to allow a sample account so we can train companies and they have not allowed those. Instead they ask you to refer to their vides. </a:t>
            </a:r>
            <a:endParaRPr lang="en-US" dirty="0"/>
          </a:p>
          <a:p>
            <a:endParaRPr lang="en-US" dirty="0"/>
          </a:p>
          <a:p>
            <a:r>
              <a:rPr lang="en-US" dirty="0"/>
              <a:t>DEMONSTRATE🔹 </a:t>
            </a:r>
            <a:r>
              <a:rPr lang="en-US" b="1" dirty="0"/>
              <a:t>What You Can Show Live:</a:t>
            </a:r>
            <a:br>
              <a:rPr lang="en-US" dirty="0"/>
            </a:br>
            <a:r>
              <a:rPr lang="en-US" dirty="0"/>
              <a:t>✔ Click </a:t>
            </a:r>
            <a:r>
              <a:rPr lang="en-US" b="1" dirty="0"/>
              <a:t>“Get Started”</a:t>
            </a:r>
            <a:r>
              <a:rPr lang="en-US" dirty="0"/>
              <a:t> and show the </a:t>
            </a:r>
            <a:r>
              <a:rPr lang="en-US" b="1" dirty="0"/>
              <a:t>initial prompts</a:t>
            </a:r>
            <a:r>
              <a:rPr lang="en-US" dirty="0"/>
              <a:t>.</a:t>
            </a:r>
            <a:br>
              <a:rPr lang="en-US" dirty="0"/>
            </a:br>
            <a:r>
              <a:rPr lang="en-US" dirty="0"/>
              <a:t>✔ Walk through the </a:t>
            </a:r>
            <a:r>
              <a:rPr lang="en-US" b="1" dirty="0"/>
              <a:t>steps of entity registration</a:t>
            </a:r>
            <a:r>
              <a:rPr lang="en-US" dirty="0"/>
              <a:t> up to where you're blocked.</a:t>
            </a:r>
            <a:br>
              <a:rPr lang="en-US" dirty="0"/>
            </a:br>
            <a:r>
              <a:rPr lang="en-US" dirty="0"/>
              <a:t>✔ Explain </a:t>
            </a:r>
            <a:r>
              <a:rPr lang="en-US" b="1" dirty="0"/>
              <a:t>what happens next</a:t>
            </a:r>
            <a:r>
              <a:rPr lang="en-US" dirty="0"/>
              <a:t> beyond your access.</a:t>
            </a:r>
          </a:p>
          <a:p>
            <a:endParaRPr lang="en-US" dirty="0"/>
          </a:p>
          <a:p>
            <a:r>
              <a:rPr lang="en-US" b="1" dirty="0"/>
              <a:t>3️⃣ Exploring Registration Support Resources</a:t>
            </a:r>
          </a:p>
          <a:p>
            <a:r>
              <a:rPr lang="en-US" b="1" dirty="0"/>
              <a:t>Script: </a:t>
            </a:r>
            <a:r>
              <a:rPr lang="en-US" i="1" dirty="0"/>
              <a:t>Since many users encounter issues with entity validation or registration delays, SAM.gov offers a variety of </a:t>
            </a:r>
            <a:r>
              <a:rPr lang="en-US" b="1" i="1" dirty="0"/>
              <a:t>support resources</a:t>
            </a:r>
            <a:r>
              <a:rPr lang="en-US" i="1" dirty="0"/>
              <a:t> to help businesses navigate the process. Let’s explore those now.</a:t>
            </a:r>
            <a:endParaRPr lang="en-US" dirty="0"/>
          </a:p>
          <a:p>
            <a:endParaRPr lang="en-US" dirty="0"/>
          </a:p>
          <a:p>
            <a:r>
              <a:rPr lang="en-US" dirty="0"/>
              <a:t>DEMONSTRATE:🔹 </a:t>
            </a:r>
            <a:r>
              <a:rPr lang="en-US" b="1" dirty="0"/>
              <a:t>Key Support Features to Highlight:</a:t>
            </a:r>
            <a:br>
              <a:rPr lang="en-US" dirty="0"/>
            </a:br>
            <a:r>
              <a:rPr lang="en-US" dirty="0"/>
              <a:t>✔ </a:t>
            </a:r>
            <a:r>
              <a:rPr lang="en-US" b="1" dirty="0"/>
              <a:t>Help Section &amp; FAQs</a:t>
            </a:r>
            <a:r>
              <a:rPr lang="en-US" dirty="0"/>
              <a:t> – Walk through the </a:t>
            </a:r>
            <a:r>
              <a:rPr lang="en-US" b="1" dirty="0"/>
              <a:t>FSD (Federal Service Desk) knowledge base</a:t>
            </a:r>
            <a:r>
              <a:rPr lang="en-US" dirty="0"/>
              <a:t>.</a:t>
            </a:r>
            <a:br>
              <a:rPr lang="en-US" dirty="0"/>
            </a:br>
            <a:r>
              <a:rPr lang="en-US" dirty="0"/>
              <a:t>✔ </a:t>
            </a:r>
            <a:r>
              <a:rPr lang="en-US" b="1" dirty="0"/>
              <a:t>Registration Videos</a:t>
            </a:r>
            <a:r>
              <a:rPr lang="en-US" dirty="0"/>
              <a:t> – Show how to access </a:t>
            </a:r>
            <a:r>
              <a:rPr lang="en-US" b="1" dirty="0"/>
              <a:t>step-by-step tutorials</a:t>
            </a:r>
            <a:r>
              <a:rPr lang="en-US" dirty="0"/>
              <a:t>.</a:t>
            </a:r>
            <a:br>
              <a:rPr lang="en-US" dirty="0"/>
            </a:br>
            <a:r>
              <a:rPr lang="en-US" dirty="0"/>
              <a:t>✔ </a:t>
            </a:r>
            <a:r>
              <a:rPr lang="en-US" b="1" dirty="0"/>
              <a:t>Entity Validation Help</a:t>
            </a:r>
            <a:r>
              <a:rPr lang="en-US" dirty="0"/>
              <a:t> – Explain where to find the </a:t>
            </a:r>
            <a:r>
              <a:rPr lang="en-US" b="1" dirty="0"/>
              <a:t>list of acceptable documents</a:t>
            </a:r>
            <a:r>
              <a:rPr lang="en-US" dirty="0"/>
              <a:t>.</a:t>
            </a:r>
          </a:p>
          <a:p>
            <a:r>
              <a:rPr lang="en-US" b="1" dirty="0"/>
              <a:t>Tip:</a:t>
            </a:r>
            <a:r>
              <a:rPr lang="en-US" dirty="0"/>
              <a:t> Show the </a:t>
            </a:r>
            <a:r>
              <a:rPr lang="en-US" b="1" dirty="0"/>
              <a:t>FSD troubleshooting</a:t>
            </a:r>
            <a:r>
              <a:rPr lang="en-US" dirty="0"/>
              <a:t> section and explain </a:t>
            </a:r>
            <a:r>
              <a:rPr lang="en-US" b="1" dirty="0"/>
              <a:t>how to submit a ticket if users run into problems</a:t>
            </a:r>
            <a:r>
              <a:rPr lang="en-US" dirty="0"/>
              <a:t>.</a:t>
            </a:r>
          </a:p>
          <a:p>
            <a:endParaRPr lang="en-US" b="1" dirty="0"/>
          </a:p>
          <a:p>
            <a:r>
              <a:rPr lang="en-US" i="1" dirty="0"/>
              <a:t>I hope this gives you an idea of what to expect. If you run into issues, I highly recommend using the </a:t>
            </a:r>
            <a:r>
              <a:rPr lang="en-US" b="1" i="1" dirty="0"/>
              <a:t>Federal Service Desk (FSD) knowledge base</a:t>
            </a:r>
            <a:r>
              <a:rPr lang="en-US" i="1" dirty="0"/>
              <a:t> or submitting a ticket if needed. Next, we’ll discuss </a:t>
            </a:r>
            <a:r>
              <a:rPr lang="en-US" b="1" i="1" dirty="0"/>
              <a:t>optimizing your DSBS profile to attract contracting opportunities</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fld id="{C2D923AD-BE75-411F-A143-7FC949656304}" type="slidenum">
              <a:rPr lang="en-US" smtClean="0"/>
              <a:t>12</a:t>
            </a:fld>
            <a:endParaRPr lang="en-US"/>
          </a:p>
        </p:txBody>
      </p:sp>
    </p:spTree>
    <p:extLst>
      <p:ext uri="{BB962C8B-B14F-4D97-AF65-F5344CB8AC3E}">
        <p14:creationId xmlns:p14="http://schemas.microsoft.com/office/powerpoint/2010/main" val="306288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Before we get into support requests, let’s talk about a few key steps you should take before reaching out for assistance with SAM.gov registration. We want to ensure that your time—and ours—is used effectively, and that you’re setting yourself up for success in federal contracting.</a:t>
            </a:r>
            <a:endParaRPr lang="en-US" dirty="0"/>
          </a:p>
          <a:p>
            <a:pPr>
              <a:buFont typeface="Arial" panose="020B0604020202020204" pitchFamily="34" charset="0"/>
              <a:buChar char="•"/>
            </a:pPr>
            <a:r>
              <a:rPr lang="en-US" dirty="0"/>
              <a:t>✅ </a:t>
            </a:r>
            <a:r>
              <a:rPr lang="en-US" i="1" dirty="0"/>
              <a:t>First, make sure you have obtained your Unique Entity ID (UEI). This is your first step before you can even begin the registration process.</a:t>
            </a:r>
            <a:endParaRPr lang="en-US" dirty="0"/>
          </a:p>
          <a:p>
            <a:pPr>
              <a:buFont typeface="Arial" panose="020B0604020202020204" pitchFamily="34" charset="0"/>
              <a:buChar char="•"/>
            </a:pPr>
            <a:r>
              <a:rPr lang="en-US" dirty="0"/>
              <a:t>✅ </a:t>
            </a:r>
            <a:r>
              <a:rPr lang="en-US" i="1" dirty="0"/>
              <a:t>Next, attempt your entity registration on SAM.gov. Even if you don’t complete it, starting the process will help you identify any questions or issues that may arise.</a:t>
            </a:r>
            <a:endParaRPr lang="en-US" dirty="0"/>
          </a:p>
          <a:p>
            <a:pPr>
              <a:buFont typeface="Arial" panose="020B0604020202020204" pitchFamily="34" charset="0"/>
              <a:buChar char="•"/>
            </a:pPr>
            <a:r>
              <a:rPr lang="en-US" dirty="0"/>
              <a:t>✅ </a:t>
            </a:r>
            <a:r>
              <a:rPr lang="en-US" i="1" dirty="0"/>
              <a:t>GSA has created detailed step-by-step resources to guide you through the process, including videos and instructions—so take advantage of those first.</a:t>
            </a:r>
            <a:endParaRPr lang="en-US" dirty="0"/>
          </a:p>
          <a:p>
            <a:pPr>
              <a:buFont typeface="Arial" panose="020B0604020202020204" pitchFamily="34" charset="0"/>
              <a:buChar char="•"/>
            </a:pPr>
            <a:r>
              <a:rPr lang="en-US" dirty="0"/>
              <a:t>✅ </a:t>
            </a:r>
            <a:r>
              <a:rPr lang="en-US" i="1" dirty="0"/>
              <a:t>Most importantly, ensure that government contracting truly aligns with your business goals before registering. Just because you can register doesn’t mean you should if you’re not ready for this space.</a:t>
            </a:r>
            <a:endParaRPr lang="en-US" dirty="0"/>
          </a:p>
          <a:p>
            <a:pPr>
              <a:buFont typeface="Arial" panose="020B0604020202020204" pitchFamily="34" charset="0"/>
              <a:buChar char="•"/>
            </a:pPr>
            <a:r>
              <a:rPr lang="en-US" dirty="0"/>
              <a:t>✅ </a:t>
            </a:r>
            <a:r>
              <a:rPr lang="en-US" i="1" dirty="0"/>
              <a:t>Finally, remember—SAM.gov is a tool. It is not a contract-winning strategy. Being registered is simply the first step—it does not guarantee you will win awards.</a:t>
            </a:r>
            <a:endParaRPr lang="en-US" dirty="0"/>
          </a:p>
          <a:p>
            <a:br>
              <a:rPr lang="en-US" dirty="0"/>
            </a:br>
            <a:r>
              <a:rPr lang="en-US" b="1" dirty="0"/>
              <a:t>(Transition into SAM.gov by the Numbers)</a:t>
            </a:r>
            <a:br>
              <a:rPr lang="en-US" dirty="0"/>
            </a:br>
            <a:r>
              <a:rPr lang="en-US" i="1" dirty="0"/>
              <a:t>Now, why do we emphasize this?</a:t>
            </a:r>
            <a:endParaRPr lang="en-US" dirty="0"/>
          </a:p>
          <a:p>
            <a:r>
              <a:rPr lang="en-US" i="1" dirty="0"/>
              <a:t>At our annual event in DC, GSA’s lead program manager shared this: </a:t>
            </a:r>
            <a:r>
              <a:rPr lang="en-US" b="1" i="1" dirty="0"/>
              <a:t>80% of businesses in SAM.gov have never won a prime award.</a:t>
            </a:r>
            <a:endParaRPr lang="en-US" dirty="0"/>
          </a:p>
          <a:p>
            <a:r>
              <a:rPr lang="en-US" b="1" dirty="0"/>
              <a:t>(80% statistic appears on screen)</a:t>
            </a:r>
            <a:br>
              <a:rPr lang="en-US" dirty="0"/>
            </a:br>
            <a:r>
              <a:rPr lang="en-US" i="1" dirty="0"/>
              <a:t>Out of </a:t>
            </a:r>
            <a:r>
              <a:rPr lang="en-US" b="1" i="1" dirty="0"/>
              <a:t>768,000 active entities</a:t>
            </a:r>
            <a:r>
              <a:rPr lang="en-US" i="1" dirty="0"/>
              <a:t>, about </a:t>
            </a:r>
            <a:r>
              <a:rPr lang="en-US" b="1" i="1" dirty="0"/>
              <a:t>70% are there for contracting.</a:t>
            </a:r>
            <a:r>
              <a:rPr lang="en-US" i="1" dirty="0"/>
              <a:t> That’s </a:t>
            </a:r>
            <a:r>
              <a:rPr lang="en-US" b="1" i="1" dirty="0"/>
              <a:t>over 500,000 businesses competing for work yearly—yet only around 108,000 have won a prime contract.</a:t>
            </a:r>
            <a:endParaRPr lang="en-US" dirty="0"/>
          </a:p>
          <a:p>
            <a:r>
              <a:rPr lang="en-US" i="1" dirty="0"/>
              <a:t>The key takeaway? </a:t>
            </a:r>
            <a:r>
              <a:rPr lang="en-US" b="1" i="1" dirty="0"/>
              <a:t>SAM.gov is a tool, not a guarantee.</a:t>
            </a:r>
            <a:r>
              <a:rPr lang="en-US" i="1" dirty="0"/>
              <a:t> It’s a license to fish—nothing more. </a:t>
            </a:r>
            <a:endParaRPr lang="en-US" dirty="0"/>
          </a:p>
        </p:txBody>
      </p:sp>
      <p:sp>
        <p:nvSpPr>
          <p:cNvPr id="4" name="Slide Number Placeholder 3"/>
          <p:cNvSpPr>
            <a:spLocks noGrp="1"/>
          </p:cNvSpPr>
          <p:nvPr>
            <p:ph type="sldNum" sz="quarter" idx="5"/>
          </p:nvPr>
        </p:nvSpPr>
        <p:spPr/>
        <p:txBody>
          <a:bodyPr/>
          <a:lstStyle/>
          <a:p>
            <a:fld id="{84A563F8-7926-4BD3-B99E-C67F8BF8B46C}" type="slidenum">
              <a:rPr lang="en-US" smtClean="0"/>
              <a:t>13</a:t>
            </a:fld>
            <a:endParaRPr lang="en-US"/>
          </a:p>
        </p:txBody>
      </p:sp>
    </p:spTree>
    <p:extLst>
      <p:ext uri="{BB962C8B-B14F-4D97-AF65-F5344CB8AC3E}">
        <p14:creationId xmlns:p14="http://schemas.microsoft.com/office/powerpoint/2010/main" val="286559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that you’ve completed your SAM.gov registration, what’s next? Registration alone doesn’t bring in contracts—it’s just the first step. To maximize your opportunities, you need a </a:t>
            </a:r>
            <a:r>
              <a:rPr lang="en-US" b="1" i="0" dirty="0"/>
              <a:t>post-registration action plan</a:t>
            </a:r>
            <a:r>
              <a:rPr lang="en-US" i="0" dirty="0"/>
              <a:t> to stay competitive and position your business for success. Let’s walk through the key actions you should take after registering.</a:t>
            </a:r>
          </a:p>
          <a:p>
            <a:r>
              <a:rPr lang="en-US" b="0" i="0" dirty="0"/>
              <a:t>✔ First, Set a Renewal Reminder – SAM.gov requires annual updates. If you let your registration lapse, you become ineligible for federal contracts. Set a calendar reminder at the 11-month mark so you don’t miss your renewal.</a:t>
            </a:r>
          </a:p>
          <a:p>
            <a:r>
              <a:rPr lang="en-US" b="0" i="0" dirty="0"/>
              <a:t>✔ Second, Monitor Contract Opportunities – Registration is just the first step. Now, you need to start identifying federal contract opportunities that align with your business. Set up alerts in SAM.gov to stay informed about upcoming bids.</a:t>
            </a:r>
          </a:p>
          <a:p>
            <a:r>
              <a:rPr lang="en-US" b="0" i="0" dirty="0"/>
              <a:t>✔ Third, Strengthen Your Contracting Strategy – Federal buyers look for complete and well-optimized profiles. Take the time to refine your DSBS profile, develop a capability statement, and explore potential small business certifications that can give you a competitive edge.</a:t>
            </a:r>
          </a:p>
          <a:p>
            <a:r>
              <a:rPr lang="en-US" dirty="0"/>
              <a:t>Speaking of DSBS</a:t>
            </a:r>
          </a:p>
        </p:txBody>
      </p:sp>
      <p:sp>
        <p:nvSpPr>
          <p:cNvPr id="4" name="Slide Number Placeholder 3"/>
          <p:cNvSpPr>
            <a:spLocks noGrp="1"/>
          </p:cNvSpPr>
          <p:nvPr>
            <p:ph type="sldNum" sz="quarter" idx="5"/>
          </p:nvPr>
        </p:nvSpPr>
        <p:spPr/>
        <p:txBody>
          <a:bodyPr/>
          <a:lstStyle/>
          <a:p>
            <a:fld id="{73863AED-BE0B-49F5-9646-A2EC325C5650}" type="slidenum">
              <a:rPr lang="en-US" smtClean="0"/>
              <a:t>14</a:t>
            </a:fld>
            <a:endParaRPr lang="en-US"/>
          </a:p>
        </p:txBody>
      </p:sp>
    </p:spTree>
    <p:extLst>
      <p:ext uri="{BB962C8B-B14F-4D97-AF65-F5344CB8AC3E}">
        <p14:creationId xmlns:p14="http://schemas.microsoft.com/office/powerpoint/2010/main" val="227956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DSBS is the last screen of your registration based on your size determinations before you hit the submit button on your entity registration. It used to allow you to directly connect from sam.gov but now you have to use another method. Let’s talk about that.</a:t>
            </a:r>
          </a:p>
        </p:txBody>
      </p:sp>
      <p:sp>
        <p:nvSpPr>
          <p:cNvPr id="4" name="Slide Number Placeholder 3"/>
          <p:cNvSpPr>
            <a:spLocks noGrp="1"/>
          </p:cNvSpPr>
          <p:nvPr>
            <p:ph type="sldNum" sz="quarter" idx="5"/>
          </p:nvPr>
        </p:nvSpPr>
        <p:spPr/>
        <p:txBody>
          <a:bodyPr/>
          <a:lstStyle/>
          <a:p>
            <a:fld id="{73863AED-BE0B-49F5-9646-A2EC325C5650}" type="slidenum">
              <a:rPr lang="en-US" smtClean="0"/>
              <a:t>15</a:t>
            </a:fld>
            <a:endParaRPr lang="en-US"/>
          </a:p>
        </p:txBody>
      </p:sp>
    </p:spTree>
    <p:extLst>
      <p:ext uri="{BB962C8B-B14F-4D97-AF65-F5344CB8AC3E}">
        <p14:creationId xmlns:p14="http://schemas.microsoft.com/office/powerpoint/2010/main" val="93398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 What is DSBS?</a:t>
            </a:r>
            <a:br>
              <a:rPr lang="en-US" b="0" i="0" dirty="0"/>
            </a:br>
            <a:r>
              <a:rPr lang="en-US" b="0" i="0" dirty="0"/>
              <a:t>DSBS is a federal database managed by the Small Business Administration (SBA). When you complete your SAM.gov registration, your business is automatically added to this database. However, the default profile is basic and incomplete—so if you don’t optimize it, contracting officers won’t find you.</a:t>
            </a:r>
          </a:p>
          <a:p>
            <a:r>
              <a:rPr lang="en-US" b="0" i="0" dirty="0"/>
              <a:t>🔹 Who Uses DSBS?</a:t>
            </a:r>
            <a:br>
              <a:rPr lang="en-US" b="0" i="0" dirty="0"/>
            </a:br>
            <a:r>
              <a:rPr lang="en-US" b="0" i="0" dirty="0"/>
              <a:t>✔ Contracting officers – Searching for small businesses to meet set-aside requirements.</a:t>
            </a:r>
            <a:br>
              <a:rPr lang="en-US" b="0" i="0" dirty="0"/>
            </a:br>
            <a:r>
              <a:rPr lang="en-US" b="0" i="0" dirty="0"/>
              <a:t>✔ Prime contractors – Looking for small business subcontractors.</a:t>
            </a:r>
          </a:p>
          <a:p>
            <a:r>
              <a:rPr lang="en-US" b="0" i="0" dirty="0"/>
              <a:t>🔹 How is DSBS Used?</a:t>
            </a:r>
            <a:br>
              <a:rPr lang="en-US" b="0" i="0" dirty="0"/>
            </a:br>
            <a:r>
              <a:rPr lang="en-US" b="0" i="0" dirty="0"/>
              <a:t>Government buyers search for businesses using NAICS codes, keywords, past performance, and certifications. If your profile lacks details or keywords, you won’t show up in searches, meaning missed opportunities.</a:t>
            </a:r>
          </a:p>
          <a:p>
            <a:r>
              <a:rPr lang="en-US" b="0" i="0" dirty="0"/>
              <a:t> Key Takeaway:</a:t>
            </a:r>
            <a:br>
              <a:rPr lang="en-US" b="0" i="0" dirty="0"/>
            </a:br>
            <a:r>
              <a:rPr lang="en-US" b="0" i="0" dirty="0"/>
              <a:t>If your DSBS profile isn’t complete and keyword-optimized, you might as well be invisible to government buyers. In the next slides, we’ll cover how to optimize your profile so you stand out and get noticed for contract opportunities.</a:t>
            </a:r>
          </a:p>
          <a:p>
            <a:endParaRPr lang="en-US" dirty="0"/>
          </a:p>
        </p:txBody>
      </p:sp>
      <p:sp>
        <p:nvSpPr>
          <p:cNvPr id="4" name="Slide Number Placeholder 3"/>
          <p:cNvSpPr>
            <a:spLocks noGrp="1"/>
          </p:cNvSpPr>
          <p:nvPr>
            <p:ph type="sldNum" sz="quarter" idx="5"/>
          </p:nvPr>
        </p:nvSpPr>
        <p:spPr/>
        <p:txBody>
          <a:bodyPr/>
          <a:lstStyle/>
          <a:p>
            <a:fld id="{73863AED-BE0B-49F5-9646-A2EC325C5650}" type="slidenum">
              <a:rPr lang="en-US" smtClean="0"/>
              <a:t>16</a:t>
            </a:fld>
            <a:endParaRPr lang="en-US"/>
          </a:p>
        </p:txBody>
      </p:sp>
    </p:spTree>
    <p:extLst>
      <p:ext uri="{BB962C8B-B14F-4D97-AF65-F5344CB8AC3E}">
        <p14:creationId xmlns:p14="http://schemas.microsoft.com/office/powerpoint/2010/main" val="103784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Now that we understand what DSBS is, let’s break down the key elements that make up your profile and how to optimize them so that contracting officers can actually find and contact you.</a:t>
            </a:r>
          </a:p>
          <a:p>
            <a:endParaRPr lang="en-US" b="0" i="0" dirty="0"/>
          </a:p>
          <a:p>
            <a:r>
              <a:rPr lang="en-US" b="0" i="0" dirty="0"/>
              <a:t>🔹 What’s Already in DSBS (Auto-Populated from SAM.gov)</a:t>
            </a:r>
          </a:p>
          <a:p>
            <a:r>
              <a:rPr lang="en-US" b="0" i="0" dirty="0"/>
              <a:t>When you complete your SAM.gov registration, certain basic information is automatically pulled into your DSBS profile, including:</a:t>
            </a:r>
            <a:br>
              <a:rPr lang="en-US" b="0" i="0" dirty="0"/>
            </a:br>
            <a:r>
              <a:rPr lang="en-US" b="0" i="0" dirty="0"/>
              <a:t>✔ Company Name &amp; Address</a:t>
            </a:r>
            <a:br>
              <a:rPr lang="en-US" b="0" i="0" dirty="0"/>
            </a:br>
            <a:r>
              <a:rPr lang="en-US" b="0" i="0" dirty="0"/>
              <a:t>✔ NAICS Codes </a:t>
            </a:r>
            <a:br>
              <a:rPr lang="en-US" b="0" i="0" dirty="0"/>
            </a:br>
            <a:r>
              <a:rPr lang="en-US" b="0" i="0" dirty="0"/>
              <a:t>✔ Contact Details </a:t>
            </a:r>
          </a:p>
          <a:p>
            <a:r>
              <a:rPr lang="en-US" b="0" i="0" dirty="0"/>
              <a:t>However, this is just the bare minimum—if you stop here, you won’t stand out.</a:t>
            </a:r>
          </a:p>
          <a:p>
            <a:endParaRPr lang="en-US" b="0" i="0" dirty="0"/>
          </a:p>
          <a:p>
            <a:r>
              <a:rPr lang="en-US" b="0" i="0" dirty="0"/>
              <a:t>🔹 What You Must Optimize &amp; Control</a:t>
            </a:r>
          </a:p>
          <a:p>
            <a:r>
              <a:rPr lang="en-US" b="0" i="0" dirty="0"/>
              <a:t>There are several key areas in DSBS that you have control over and should take time to improve:</a:t>
            </a:r>
            <a:br>
              <a:rPr lang="en-US" b="0" i="0" dirty="0"/>
            </a:br>
            <a:r>
              <a:rPr lang="en-US" b="0" i="0" dirty="0"/>
              <a:t>✔ Keywords (For Searchability) – Think about what government buyers type in when looking for businesses like yours.</a:t>
            </a:r>
            <a:br>
              <a:rPr lang="en-US" b="0" i="0" dirty="0"/>
            </a:br>
            <a:r>
              <a:rPr lang="en-US" b="0" i="0" dirty="0"/>
              <a:t>✔ Capability Narrative (Your Pitch) – This is your elevator pitch, explaining what your company does and how you stand out.</a:t>
            </a:r>
            <a:br>
              <a:rPr lang="en-US" b="0" i="0" dirty="0"/>
            </a:br>
            <a:r>
              <a:rPr lang="en-US" b="0" i="0" dirty="0"/>
              <a:t>✔ Past Performance &amp; Certifications – Highlight previous government or commercial projects that demonstrate credibility.</a:t>
            </a:r>
            <a:br>
              <a:rPr lang="en-US" b="0" i="0" dirty="0"/>
            </a:br>
            <a:r>
              <a:rPr lang="en-US" b="0" i="0" dirty="0"/>
              <a:t>✔ Bonding &amp; Insurance Levels – Especially important for construction and service contracts.</a:t>
            </a:r>
            <a:br>
              <a:rPr lang="en-US" b="0" i="0" dirty="0"/>
            </a:br>
            <a:r>
              <a:rPr lang="en-US" b="0" i="0" dirty="0"/>
              <a:t>✔ Quality Certifications – If you have ISO, CMMC, or other industry-specific credentials, include them!</a:t>
            </a:r>
          </a:p>
          <a:p>
            <a:r>
              <a:rPr lang="en-US" b="0" i="0" dirty="0"/>
              <a:t>The more detailed and well-crafted this information is, the better your chances of showing up in search results and winning contracts.</a:t>
            </a:r>
          </a:p>
          <a:p>
            <a:endParaRPr lang="en-US" b="0" i="0" dirty="0"/>
          </a:p>
          <a:p>
            <a:r>
              <a:rPr lang="en-US" b="0" i="0" dirty="0"/>
              <a:t>🔹 Character Limits &amp; Formatting Guidelines</a:t>
            </a:r>
          </a:p>
          <a:p>
            <a:r>
              <a:rPr lang="en-US" b="0" i="0" dirty="0"/>
              <a:t>Now, let’s talk about how to format your profile to make sure it’s readable and effective:</a:t>
            </a:r>
            <a:br>
              <a:rPr lang="en-US" b="0" i="0" dirty="0"/>
            </a:br>
            <a:r>
              <a:rPr lang="en-US" b="0" i="0" dirty="0"/>
              <a:t>✔ Capability Narrative: 2500-character limit—keep it clear and compelling. </a:t>
            </a:r>
            <a:br>
              <a:rPr lang="en-US" b="0" i="0" dirty="0"/>
            </a:br>
            <a:r>
              <a:rPr lang="en-US" b="0" i="0" dirty="0"/>
              <a:t>✔ Keyword Field: 525-character limit—use concise, industry-relevant terms.</a:t>
            </a:r>
            <a:br>
              <a:rPr lang="en-US" b="0" i="0" dirty="0"/>
            </a:br>
            <a:r>
              <a:rPr lang="en-US" b="0" i="0" dirty="0"/>
              <a:t>✔ Use clear paragraphs – Break text into sections so it’s easy to skim.</a:t>
            </a:r>
            <a:br>
              <a:rPr lang="en-US" b="0" i="0" dirty="0"/>
            </a:br>
            <a:r>
              <a:rPr lang="en-US" b="0" i="0" dirty="0"/>
              <a:t>✔ Include bullet points – This makes important information stand out. But remember everything is counted as a character so keep that in mind.</a:t>
            </a:r>
            <a:br>
              <a:rPr lang="en-US" b="0" i="0" dirty="0"/>
            </a:br>
            <a:r>
              <a:rPr lang="en-US" b="0" i="0" dirty="0"/>
              <a:t>✔ Avoid ALL CAPS (except for acronyms) – Government buyers scan profiles quickly, and large blocks of capitalized text can be difficult to read.</a:t>
            </a:r>
          </a:p>
          <a:p>
            <a:r>
              <a:rPr lang="en-US" b="0" i="0" dirty="0"/>
              <a:t>A well-structured profile increases your chances of being noticed and contacted by procurement officers.</a:t>
            </a:r>
          </a:p>
          <a:p>
            <a:endParaRPr lang="en-US" b="0" i="0" dirty="0"/>
          </a:p>
          <a:p>
            <a:r>
              <a:rPr lang="en-US" b="0" i="0" dirty="0"/>
              <a:t>🔹 How Contracting Officers Search in DSBS</a:t>
            </a:r>
          </a:p>
          <a:p>
            <a:r>
              <a:rPr lang="en-US" b="0" i="0" dirty="0"/>
              <a:t>Federal buyers don’t just randomly scroll through DSBS—they search strategically using key filters and criteria. Here’s what they’re looking for:</a:t>
            </a:r>
          </a:p>
          <a:p>
            <a:r>
              <a:rPr lang="en-US" b="0" i="0" dirty="0"/>
              <a:t>✔ NAICS Codes + Location – They often filter by industry and geographic region to find local vendors.</a:t>
            </a:r>
            <a:br>
              <a:rPr lang="en-US" b="0" i="0" dirty="0"/>
            </a:br>
            <a:r>
              <a:rPr lang="en-US" b="0" i="0" dirty="0"/>
              <a:t>✔ Specific Certifications + Capabilities – If they need a set-aside business (e.g., WOSB, HUBZone), they will filter by certification.</a:t>
            </a:r>
            <a:br>
              <a:rPr lang="en-US" b="0" i="0" dirty="0"/>
            </a:br>
            <a:r>
              <a:rPr lang="en-US" b="0" i="0" dirty="0"/>
              <a:t>✔ Past Performance in Similar Work – Having examples of past government projects increases credibility.</a:t>
            </a:r>
            <a:br>
              <a:rPr lang="en-US" b="0" i="0" dirty="0"/>
            </a:br>
            <a:r>
              <a:rPr lang="en-US" b="0" i="0" dirty="0"/>
              <a:t>✔ Geographic Radius from Project Location – Many buyers look for businesses within a certain mile radius of where the contract work will take place.</a:t>
            </a:r>
          </a:p>
          <a:p>
            <a:endParaRPr lang="en-US" b="0" i="0" dirty="0"/>
          </a:p>
          <a:p>
            <a:br>
              <a:rPr lang="en-US" b="0" i="0" dirty="0"/>
            </a:br>
            <a:r>
              <a:rPr lang="en-US" b="0" i="0" dirty="0"/>
              <a:t>By optimizing your keywords, capability narrative, and past performance, and structuring your content properly, you increase your visibility and improve your chances of securing contracts. In the next section, we’ll go even deeper into how to optimize your DSBS profile for maximum impact.</a:t>
            </a:r>
          </a:p>
          <a:p>
            <a:pPr marL="0" marR="0">
              <a:lnSpc>
                <a:spcPct val="107000"/>
              </a:lnSpc>
              <a:spcBef>
                <a:spcPts val="0"/>
              </a:spcBef>
              <a:spcAft>
                <a:spcPts val="800"/>
              </a:spcAft>
            </a:pPr>
            <a:endParaRPr lang="en-US" dirty="0"/>
          </a:p>
          <a:p>
            <a:endParaRPr lang="en-US" dirty="0"/>
          </a:p>
        </p:txBody>
      </p:sp>
      <p:sp>
        <p:nvSpPr>
          <p:cNvPr id="4" name="Slide Number Placeholder 3"/>
          <p:cNvSpPr>
            <a:spLocks noGrp="1"/>
          </p:cNvSpPr>
          <p:nvPr>
            <p:ph type="sldNum" sz="quarter" idx="5"/>
          </p:nvPr>
        </p:nvSpPr>
        <p:spPr/>
        <p:txBody>
          <a:bodyPr/>
          <a:lstStyle/>
          <a:p>
            <a:fld id="{C2D923AD-BE75-411F-A143-7FC949656304}" type="slidenum">
              <a:rPr lang="en-US" smtClean="0"/>
              <a:t>17</a:t>
            </a:fld>
            <a:endParaRPr lang="en-US"/>
          </a:p>
        </p:txBody>
      </p:sp>
    </p:spTree>
    <p:extLst>
      <p:ext uri="{BB962C8B-B14F-4D97-AF65-F5344CB8AC3E}">
        <p14:creationId xmlns:p14="http://schemas.microsoft.com/office/powerpoint/2010/main" val="175512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Before we explore managing your profile, let’s take a quick look at how DSBS works. </a:t>
            </a:r>
          </a:p>
          <a:p>
            <a:endParaRPr lang="en-US" dirty="0"/>
          </a:p>
          <a:p>
            <a:r>
              <a:rPr lang="en-US" b="1" dirty="0"/>
              <a:t>Demonstrate:</a:t>
            </a:r>
            <a:br>
              <a:rPr lang="en-US" dirty="0"/>
            </a:br>
            <a:r>
              <a:rPr lang="en-US" dirty="0"/>
              <a:t>🔹 </a:t>
            </a:r>
            <a:r>
              <a:rPr lang="en-US" b="1" dirty="0"/>
              <a:t>Key Areas to Highlight:</a:t>
            </a:r>
            <a:br>
              <a:rPr lang="en-US" dirty="0"/>
            </a:br>
            <a:r>
              <a:rPr lang="en-US" dirty="0"/>
              <a:t>✔ </a:t>
            </a:r>
            <a:r>
              <a:rPr lang="en-US" b="1" dirty="0"/>
              <a:t>Accessing DSBS</a:t>
            </a:r>
            <a:r>
              <a:rPr lang="en-US" dirty="0"/>
              <a:t> – Show how to navigate to </a:t>
            </a:r>
            <a:r>
              <a:rPr lang="en-US" b="1" dirty="0">
                <a:hlinkClick r:id="rId3"/>
              </a:rPr>
              <a:t>dsbs.sba.gov</a:t>
            </a:r>
            <a:r>
              <a:rPr lang="en-US" dirty="0"/>
              <a:t>.</a:t>
            </a:r>
            <a:br>
              <a:rPr lang="en-US" dirty="0"/>
            </a:br>
            <a:r>
              <a:rPr lang="en-US" dirty="0"/>
              <a:t>✔ </a:t>
            </a:r>
            <a:r>
              <a:rPr lang="en-US" b="1" dirty="0"/>
              <a:t>Search Functionality</a:t>
            </a:r>
            <a:r>
              <a:rPr lang="en-US" dirty="0"/>
              <a:t> – Demonstrate how to look up businesses by </a:t>
            </a:r>
            <a:r>
              <a:rPr lang="en-US" b="1" dirty="0"/>
              <a:t>NAICS codes, keywords, or location</a:t>
            </a:r>
            <a:r>
              <a:rPr lang="en-US" dirty="0"/>
              <a:t>.</a:t>
            </a:r>
            <a:br>
              <a:rPr lang="en-US" dirty="0"/>
            </a:br>
            <a:r>
              <a:rPr lang="en-US" dirty="0"/>
              <a:t>✔ </a:t>
            </a:r>
            <a:r>
              <a:rPr lang="en-US" b="1" dirty="0"/>
              <a:t>How Contracting Officers Use DSBS</a:t>
            </a:r>
            <a:r>
              <a:rPr lang="en-US" dirty="0"/>
              <a:t> – Highlight the </a:t>
            </a:r>
            <a:r>
              <a:rPr lang="en-US" b="1" dirty="0"/>
              <a:t>filters</a:t>
            </a:r>
            <a:r>
              <a:rPr lang="en-US" dirty="0"/>
              <a:t> and search criteria used to find businesses.</a:t>
            </a:r>
          </a:p>
          <a:p>
            <a:r>
              <a:rPr lang="en-US" dirty="0"/>
              <a:t>📌 </a:t>
            </a:r>
            <a:r>
              <a:rPr lang="en-US" b="1" dirty="0"/>
              <a:t>Tip:</a:t>
            </a:r>
            <a:r>
              <a:rPr lang="en-US" dirty="0"/>
              <a:t> Even without a registered company, you can demonstrate how to use the search function to view </a:t>
            </a:r>
            <a:r>
              <a:rPr lang="en-US" b="1" dirty="0"/>
              <a:t>publicly available</a:t>
            </a:r>
            <a:r>
              <a:rPr lang="en-US" dirty="0"/>
              <a:t> business listings.</a:t>
            </a:r>
          </a:p>
          <a:p>
            <a:endParaRPr lang="en-US" dirty="0"/>
          </a:p>
          <a:p>
            <a:r>
              <a:rPr lang="en-US" b="1" dirty="0"/>
              <a:t>Script:</a:t>
            </a:r>
            <a:br>
              <a:rPr lang="en-US" dirty="0"/>
            </a:br>
            <a:r>
              <a:rPr lang="en-US" i="1" dirty="0"/>
              <a:t>"If you have an active SAM.gov registration, you can manage and optimize your DSBS profile through Pro-Net. Let’s walk through where to go and what to update.“</a:t>
            </a:r>
          </a:p>
          <a:p>
            <a:endParaRPr lang="en-US" dirty="0"/>
          </a:p>
          <a:p>
            <a:r>
              <a:rPr lang="en-US" b="1" dirty="0"/>
              <a:t>Script:</a:t>
            </a:r>
            <a:br>
              <a:rPr lang="en-US" dirty="0"/>
            </a:br>
            <a:r>
              <a:rPr lang="en-US" i="1" dirty="0"/>
              <a:t>"If you have an active SAM.gov registration, you can manage and optimize your DSBS profile through Pro-Net. Let’s walk through where to go and what to update."</a:t>
            </a:r>
            <a:endParaRPr lang="en-US" dirty="0"/>
          </a:p>
          <a:p>
            <a:endParaRPr lang="en-US" b="1" dirty="0"/>
          </a:p>
          <a:p>
            <a:r>
              <a:rPr lang="en-US" b="1" dirty="0"/>
              <a:t>Demonstrate:</a:t>
            </a:r>
            <a:br>
              <a:rPr lang="en-US" dirty="0"/>
            </a:br>
            <a:r>
              <a:rPr lang="en-US" dirty="0"/>
              <a:t>🔹 </a:t>
            </a:r>
            <a:r>
              <a:rPr lang="en-US" b="1" dirty="0"/>
              <a:t>Key Steps to Managing Your Profile</a:t>
            </a:r>
            <a:br>
              <a:rPr lang="en-US" dirty="0"/>
            </a:br>
            <a:r>
              <a:rPr lang="en-US" dirty="0"/>
              <a:t>✔ </a:t>
            </a:r>
            <a:r>
              <a:rPr lang="en-US" b="1" dirty="0"/>
              <a:t>Go to </a:t>
            </a:r>
            <a:r>
              <a:rPr lang="en-US" b="1" dirty="0">
                <a:hlinkClick r:id="rId4"/>
              </a:rPr>
              <a:t>connect.sba.gov</a:t>
            </a:r>
            <a:r>
              <a:rPr lang="en-US" dirty="0"/>
              <a:t> – This is where you update your DSBS profile.</a:t>
            </a:r>
            <a:br>
              <a:rPr lang="en-US" dirty="0"/>
            </a:br>
            <a:r>
              <a:rPr lang="en-US" dirty="0"/>
              <a:t>✔ </a:t>
            </a:r>
            <a:r>
              <a:rPr lang="en-US" b="1" dirty="0"/>
              <a:t>Review Your Capability Narrative</a:t>
            </a:r>
            <a:r>
              <a:rPr lang="en-US" dirty="0"/>
              <a:t> – Explain the importance of </a:t>
            </a:r>
            <a:r>
              <a:rPr lang="en-US" b="1" dirty="0"/>
              <a:t>strong keywords and a clear business description</a:t>
            </a:r>
            <a:r>
              <a:rPr lang="en-US" dirty="0"/>
              <a:t>.</a:t>
            </a:r>
            <a:br>
              <a:rPr lang="en-US" dirty="0"/>
            </a:br>
            <a:r>
              <a:rPr lang="en-US" dirty="0"/>
              <a:t>✔ </a:t>
            </a:r>
            <a:r>
              <a:rPr lang="en-US" b="1" dirty="0"/>
              <a:t>Update Certifications &amp; Keywords</a:t>
            </a:r>
            <a:r>
              <a:rPr lang="en-US" dirty="0"/>
              <a:t> – Show where small businesses can add </a:t>
            </a:r>
            <a:r>
              <a:rPr lang="en-US" b="1" dirty="0"/>
              <a:t>NAICS codes, bonding levels, and differentiators</a:t>
            </a:r>
            <a:r>
              <a:rPr lang="en-US" dirty="0"/>
              <a:t>.</a:t>
            </a:r>
            <a:br>
              <a:rPr lang="en-US" dirty="0"/>
            </a:br>
            <a:r>
              <a:rPr lang="en-US" dirty="0"/>
              <a:t>✔ </a:t>
            </a:r>
            <a:r>
              <a:rPr lang="en-US" b="1" dirty="0"/>
              <a:t>Verify Contact Information</a:t>
            </a:r>
            <a:r>
              <a:rPr lang="en-US" dirty="0"/>
              <a:t> – Ensure that the listed </a:t>
            </a:r>
            <a:r>
              <a:rPr lang="en-US" b="1" dirty="0"/>
              <a:t>email, phone number, and POC</a:t>
            </a:r>
            <a:r>
              <a:rPr lang="en-US" dirty="0"/>
              <a:t> are correct.</a:t>
            </a:r>
          </a:p>
          <a:p>
            <a:r>
              <a:rPr lang="en-US" b="1" dirty="0"/>
              <a:t>Tip:</a:t>
            </a:r>
            <a:r>
              <a:rPr lang="en-US" dirty="0"/>
              <a:t> If a business </a:t>
            </a:r>
            <a:r>
              <a:rPr lang="en-US" b="1" dirty="0"/>
              <a:t>isn’t appearing</a:t>
            </a:r>
            <a:r>
              <a:rPr lang="en-US" dirty="0"/>
              <a:t> in DSBS, they should double-check their </a:t>
            </a:r>
            <a:r>
              <a:rPr lang="en-US" b="1" dirty="0"/>
              <a:t>SAM.gov registration</a:t>
            </a:r>
            <a:r>
              <a:rPr lang="en-US" dirty="0"/>
              <a:t> and ensure it is marked as </a:t>
            </a:r>
            <a:r>
              <a:rPr lang="en-US" b="1" dirty="0"/>
              <a:t>public</a:t>
            </a:r>
            <a:r>
              <a:rPr lang="en-US" dirty="0"/>
              <a:t>.</a:t>
            </a:r>
          </a:p>
          <a:p>
            <a:endParaRPr lang="en-US" dirty="0"/>
          </a:p>
          <a:p>
            <a:r>
              <a:rPr lang="en-US" b="1" dirty="0"/>
              <a:t>Script:</a:t>
            </a:r>
            <a:br>
              <a:rPr lang="en-US" dirty="0"/>
            </a:br>
            <a:r>
              <a:rPr lang="en-US" i="1" dirty="0"/>
              <a:t>"If you have an active SAM.gov registration, you can manage and optimize your DSBS profile through Pro-Net. Let’s walk through where to go and what to update."</a:t>
            </a:r>
            <a:endParaRPr lang="en-US" dirty="0"/>
          </a:p>
          <a:p>
            <a:endParaRPr lang="en-US" b="1" dirty="0"/>
          </a:p>
          <a:p>
            <a:r>
              <a:rPr lang="en-US" b="1" dirty="0"/>
              <a:t>Demonstrate:</a:t>
            </a:r>
            <a:br>
              <a:rPr lang="en-US" dirty="0"/>
            </a:br>
            <a:r>
              <a:rPr lang="en-US" dirty="0"/>
              <a:t>🔹 </a:t>
            </a:r>
            <a:r>
              <a:rPr lang="en-US" b="1" dirty="0"/>
              <a:t>Key Steps to Managing Your Profile</a:t>
            </a:r>
            <a:br>
              <a:rPr lang="en-US" dirty="0"/>
            </a:br>
            <a:r>
              <a:rPr lang="en-US" dirty="0"/>
              <a:t>✔ </a:t>
            </a:r>
            <a:r>
              <a:rPr lang="en-US" b="1" dirty="0"/>
              <a:t>Go to </a:t>
            </a:r>
            <a:r>
              <a:rPr lang="en-US" b="1" dirty="0">
                <a:hlinkClick r:id="rId4"/>
              </a:rPr>
              <a:t>connect.sba.gov</a:t>
            </a:r>
            <a:r>
              <a:rPr lang="en-US" dirty="0"/>
              <a:t> – This is where you update your DSBS profile.</a:t>
            </a:r>
            <a:br>
              <a:rPr lang="en-US" dirty="0"/>
            </a:br>
            <a:r>
              <a:rPr lang="en-US" dirty="0"/>
              <a:t>✔ </a:t>
            </a:r>
            <a:r>
              <a:rPr lang="en-US" b="1" dirty="0"/>
              <a:t>Review Your Capability Narrative</a:t>
            </a:r>
            <a:r>
              <a:rPr lang="en-US" dirty="0"/>
              <a:t> – Explain the importance of </a:t>
            </a:r>
            <a:r>
              <a:rPr lang="en-US" b="1" dirty="0"/>
              <a:t>strong keywords and a clear business description</a:t>
            </a:r>
            <a:r>
              <a:rPr lang="en-US" dirty="0"/>
              <a:t>.</a:t>
            </a:r>
            <a:br>
              <a:rPr lang="en-US" dirty="0"/>
            </a:br>
            <a:r>
              <a:rPr lang="en-US" dirty="0"/>
              <a:t>✔ </a:t>
            </a:r>
            <a:r>
              <a:rPr lang="en-US" b="1" dirty="0"/>
              <a:t>Update Certifications &amp; Keywords</a:t>
            </a:r>
            <a:r>
              <a:rPr lang="en-US" dirty="0"/>
              <a:t> – Show where small businesses can add </a:t>
            </a:r>
            <a:r>
              <a:rPr lang="en-US" b="1" dirty="0"/>
              <a:t>NAICS codes, bonding levels, and differentiators</a:t>
            </a:r>
            <a:r>
              <a:rPr lang="en-US" dirty="0"/>
              <a:t>.</a:t>
            </a:r>
            <a:br>
              <a:rPr lang="en-US" dirty="0"/>
            </a:br>
            <a:r>
              <a:rPr lang="en-US" dirty="0"/>
              <a:t>✔ </a:t>
            </a:r>
            <a:r>
              <a:rPr lang="en-US" b="1" dirty="0"/>
              <a:t>Verify Contact Information</a:t>
            </a:r>
            <a:r>
              <a:rPr lang="en-US" dirty="0"/>
              <a:t> – Ensure that the listed </a:t>
            </a:r>
            <a:r>
              <a:rPr lang="en-US" b="1" dirty="0"/>
              <a:t>email, phone number, and POC</a:t>
            </a:r>
            <a:r>
              <a:rPr lang="en-US" dirty="0"/>
              <a:t> are correct.</a:t>
            </a:r>
          </a:p>
          <a:p>
            <a:r>
              <a:rPr lang="en-US" b="1" dirty="0"/>
              <a:t>Tip:</a:t>
            </a:r>
            <a:r>
              <a:rPr lang="en-US" dirty="0"/>
              <a:t> If a business </a:t>
            </a:r>
            <a:r>
              <a:rPr lang="en-US" b="1" dirty="0"/>
              <a:t>isn’t appearing</a:t>
            </a:r>
            <a:r>
              <a:rPr lang="en-US" dirty="0"/>
              <a:t> in DSBS, they should double-check their </a:t>
            </a:r>
            <a:r>
              <a:rPr lang="en-US" b="1" dirty="0"/>
              <a:t>SAM.gov registration</a:t>
            </a:r>
            <a:r>
              <a:rPr lang="en-US" dirty="0"/>
              <a:t> and ensure it is marked as </a:t>
            </a:r>
            <a:r>
              <a:rPr lang="en-US" b="1" dirty="0"/>
              <a:t>public</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C2D923AD-BE75-411F-A143-7FC949656304}" type="slidenum">
              <a:rPr lang="en-US" smtClean="0"/>
              <a:t>18</a:t>
            </a:fld>
            <a:endParaRPr lang="en-US"/>
          </a:p>
        </p:txBody>
      </p:sp>
    </p:spTree>
    <p:extLst>
      <p:ext uri="{BB962C8B-B14F-4D97-AF65-F5344CB8AC3E}">
        <p14:creationId xmlns:p14="http://schemas.microsoft.com/office/powerpoint/2010/main" val="2849275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SAM.gov, the DSBS platform has a step-by-step video to guide you through the process of claiming and updating your profile. It also includes an FAQ section for any questions you may have.</a:t>
            </a:r>
          </a:p>
          <a:p>
            <a:r>
              <a:rPr lang="en-US" dirty="0"/>
              <a:t>Your DSBS profile is more than just a formality—it’s a critical part of your government contracting strategy and it’s free to have and update. This is where contracting officers and prime contractors search for small businesses like yours, so it’s important to ensure your profile accurately represents your capabilities and competitive strengths.</a:t>
            </a:r>
          </a:p>
          <a:p>
            <a:r>
              <a:rPr lang="en-US" dirty="0"/>
              <a:t>I encourage you to spend time getting to know DSBS, exploring its features, and making updates as needed. The more familiar you are with it, the better positioned you’ll be to attract opportunities.</a:t>
            </a:r>
          </a:p>
        </p:txBody>
      </p:sp>
      <p:sp>
        <p:nvSpPr>
          <p:cNvPr id="4" name="Slide Number Placeholder 3"/>
          <p:cNvSpPr>
            <a:spLocks noGrp="1"/>
          </p:cNvSpPr>
          <p:nvPr>
            <p:ph type="sldNum" sz="quarter" idx="5"/>
          </p:nvPr>
        </p:nvSpPr>
        <p:spPr/>
        <p:txBody>
          <a:bodyPr/>
          <a:lstStyle/>
          <a:p>
            <a:fld id="{73863AED-BE0B-49F5-9646-A2EC325C5650}" type="slidenum">
              <a:rPr lang="en-US" smtClean="0"/>
              <a:t>19</a:t>
            </a:fld>
            <a:endParaRPr lang="en-US"/>
          </a:p>
        </p:txBody>
      </p:sp>
    </p:spTree>
    <p:extLst>
      <p:ext uri="{BB962C8B-B14F-4D97-AF65-F5344CB8AC3E}">
        <p14:creationId xmlns:p14="http://schemas.microsoft.com/office/powerpoint/2010/main" val="38940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Here’s what we’ll cover today:</a:t>
            </a:r>
          </a:p>
          <a:p>
            <a:r>
              <a:rPr lang="en-US" i="0" dirty="0"/>
              <a:t>First, we’ll start with NAICS codes—why they matter, how they impact your business, and how to select the right ones.</a:t>
            </a:r>
          </a:p>
          <a:p>
            <a:r>
              <a:rPr lang="en-US" i="0" dirty="0"/>
              <a:t>Next, we’ll walk through SAM.gov registration, covering the steps required, best practices, and common pitfalls to avoid so you can streamline the process.</a:t>
            </a:r>
          </a:p>
          <a:p>
            <a:r>
              <a:rPr lang="en-US" i="0" dirty="0"/>
              <a:t>Finally, we’ll discuss the DSBS profile, an essential tool that helps government buyers and prime contractors find your business. I’ll share tips on optimizing your profile to increase visibility and attract contracting opportunities.</a:t>
            </a:r>
          </a:p>
          <a:p>
            <a:r>
              <a:rPr lang="en-US" i="0" dirty="0"/>
              <a:t>- Throughout our session, we’ll be using a sample company, </a:t>
            </a:r>
            <a:r>
              <a:rPr lang="en-US" i="0" dirty="0" err="1"/>
              <a:t>TechServe</a:t>
            </a:r>
            <a:r>
              <a:rPr lang="en-US" i="0" dirty="0"/>
              <a:t> Solutions, to demonstrate how these concepts apply in real-world scenarios.</a:t>
            </a:r>
          </a:p>
          <a:p>
            <a:r>
              <a:rPr lang="en-US" i="0" dirty="0"/>
              <a:t>- We’ll also have time for Q&amp;A at the end, but if something isn’t clear as we go along, feel free to ask questions. My goal is to make sure you walk away with clarity and confidence in these processes.</a:t>
            </a:r>
          </a:p>
        </p:txBody>
      </p:sp>
      <p:sp>
        <p:nvSpPr>
          <p:cNvPr id="4" name="Slide Number Placeholder 3"/>
          <p:cNvSpPr>
            <a:spLocks noGrp="1"/>
          </p:cNvSpPr>
          <p:nvPr>
            <p:ph type="sldNum" sz="quarter" idx="5"/>
          </p:nvPr>
        </p:nvSpPr>
        <p:spPr/>
        <p:txBody>
          <a:bodyPr/>
          <a:lstStyle/>
          <a:p>
            <a:fld id="{C2D923AD-BE75-411F-A143-7FC949656304}" type="slidenum">
              <a:rPr lang="en-US" smtClean="0"/>
              <a:t>2</a:t>
            </a:fld>
            <a:endParaRPr lang="en-US"/>
          </a:p>
        </p:txBody>
      </p:sp>
    </p:spTree>
    <p:extLst>
      <p:ext uri="{BB962C8B-B14F-4D97-AF65-F5344CB8AC3E}">
        <p14:creationId xmlns:p14="http://schemas.microsoft.com/office/powerpoint/2010/main" val="90775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Now that you understand the key elements of a DSBS profile and how buyers search for businesses, let’s talk about how to optimize your profile so that you stand out and actually get noticed.</a:t>
            </a:r>
          </a:p>
          <a:p>
            <a:r>
              <a:rPr lang="en-US" b="0" i="0" dirty="0"/>
              <a:t>🔹 Keyword Strategy: How to Be Found in DSBS Searches</a:t>
            </a:r>
          </a:p>
          <a:p>
            <a:r>
              <a:rPr lang="en-US" b="0" i="0" dirty="0"/>
              <a:t>One of the biggest mistakes businesses make is not using the right keywords in their DSBS profile. Contracting officers and prime contractors use keyword searches to find businesses, so your profile must include both industry-specific and government terminology.</a:t>
            </a:r>
          </a:p>
          <a:p>
            <a:r>
              <a:rPr lang="en-US" b="0" i="0" dirty="0"/>
              <a:t>✔ Use both industry-standard terms and government terminology</a:t>
            </a:r>
          </a:p>
          <a:p>
            <a:pPr>
              <a:buFont typeface="Arial" panose="020B0604020202020204" pitchFamily="34" charset="0"/>
              <a:buChar char="•"/>
            </a:pPr>
            <a:r>
              <a:rPr lang="en-US" b="0" i="0" dirty="0"/>
              <a:t>For example, IT services could be written as “Software Development” but also include “Custom Application Development”, which is a term often used in federal contracts.</a:t>
            </a:r>
          </a:p>
          <a:p>
            <a:r>
              <a:rPr lang="en-US" b="0" i="0" dirty="0"/>
              <a:t>✔ Include common abbreviations (e.g., IT &amp; Information Technology, HVAC &amp; Heating, Ventilation, and Air Conditioning)</a:t>
            </a:r>
          </a:p>
          <a:p>
            <a:pPr>
              <a:buFont typeface="Arial" panose="020B0604020202020204" pitchFamily="34" charset="0"/>
              <a:buChar char="•"/>
            </a:pPr>
            <a:r>
              <a:rPr lang="en-US" b="0" i="0" dirty="0"/>
              <a:t>Think about how someone might type in different variations of your service.</a:t>
            </a:r>
          </a:p>
          <a:p>
            <a:r>
              <a:rPr lang="en-US" b="0" i="0" dirty="0"/>
              <a:t>✔ Think like a contracting officer—what would they search for?</a:t>
            </a:r>
          </a:p>
          <a:p>
            <a:pPr>
              <a:buFont typeface="Arial" panose="020B0604020202020204" pitchFamily="34" charset="0"/>
              <a:buChar char="•"/>
            </a:pPr>
            <a:r>
              <a:rPr lang="en-US" b="0" i="0" dirty="0"/>
              <a:t>If you’re in construction, would they search for “general contractor” or “commercial construction services”?</a:t>
            </a:r>
          </a:p>
          <a:p>
            <a:r>
              <a:rPr lang="en-US" b="0" i="0" dirty="0"/>
              <a:t>✔ Place the most important keywords early in descriptions</a:t>
            </a:r>
          </a:p>
          <a:p>
            <a:pPr>
              <a:buFont typeface="Arial" panose="020B0604020202020204" pitchFamily="34" charset="0"/>
              <a:buChar char="•"/>
            </a:pPr>
            <a:r>
              <a:rPr lang="en-US" b="0" i="0" dirty="0"/>
              <a:t>The first few words in your capability narrative and keyword section have the most weight in search results.</a:t>
            </a:r>
          </a:p>
          <a:p>
            <a:r>
              <a:rPr lang="en-US" b="0" i="0" dirty="0"/>
              <a:t>✔ Use variations of terms (e.g., cybersecurity, cyber security, cyber-security)</a:t>
            </a:r>
          </a:p>
          <a:p>
            <a:pPr>
              <a:buFont typeface="Arial" panose="020B0604020202020204" pitchFamily="34" charset="0"/>
              <a:buChar char="•"/>
            </a:pPr>
            <a:r>
              <a:rPr lang="en-US" b="0" i="0" dirty="0"/>
              <a:t>Different agencies may spell words differently, and you want to appear in all relevant searches.</a:t>
            </a:r>
          </a:p>
          <a:p>
            <a:r>
              <a:rPr lang="en-US" b="0" i="0" dirty="0"/>
              <a:t>🔹 Common DSBS Mistakes to Avoid </a:t>
            </a:r>
          </a:p>
          <a:p>
            <a:r>
              <a:rPr lang="en-US" b="0" i="0" dirty="0"/>
              <a:t>Many businesses unknowingly reduce their chances of being found because of these common mistakes:</a:t>
            </a:r>
          </a:p>
          <a:p>
            <a:r>
              <a:rPr lang="en-US" b="0" i="0" dirty="0"/>
              <a:t> Weak Capability Narrative – Too vague, lacks details.</a:t>
            </a:r>
          </a:p>
          <a:p>
            <a:pPr>
              <a:buFont typeface="Arial" panose="020B0604020202020204" pitchFamily="34" charset="0"/>
              <a:buChar char="•"/>
            </a:pPr>
            <a:r>
              <a:rPr lang="en-US" b="0" i="0" dirty="0"/>
              <a:t>Instead of saying “We offer IT services”, say “We specialize in cloud migration, cybersecurity solutions, and software development for federal agencies”.</a:t>
            </a:r>
          </a:p>
          <a:p>
            <a:r>
              <a:rPr lang="en-US" b="0" i="0" dirty="0"/>
              <a:t> No Keywords – Won’t show up in search results.</a:t>
            </a:r>
          </a:p>
          <a:p>
            <a:pPr>
              <a:buFont typeface="Arial" panose="020B0604020202020204" pitchFamily="34" charset="0"/>
              <a:buChar char="•"/>
            </a:pPr>
            <a:r>
              <a:rPr lang="en-US" b="0" i="0" dirty="0"/>
              <a:t>If your profile lacks relevant keywords, buyers can’t find you—so be strategic.</a:t>
            </a:r>
          </a:p>
          <a:p>
            <a:r>
              <a:rPr lang="en-US" b="0" i="0" dirty="0"/>
              <a:t>Missing Past Performance – Even commercial projects count.</a:t>
            </a:r>
          </a:p>
          <a:p>
            <a:pPr>
              <a:buFont typeface="Arial" panose="020B0604020202020204" pitchFamily="34" charset="0"/>
              <a:buChar char="•"/>
            </a:pPr>
            <a:r>
              <a:rPr lang="en-US" b="0" i="0" dirty="0"/>
              <a:t>Even if you don’t have government experience, listing corporate contracts, nonprofit work, or subcontracting experience helps establish credibility.</a:t>
            </a:r>
          </a:p>
          <a:p>
            <a:r>
              <a:rPr lang="en-US" b="0" i="0" dirty="0"/>
              <a:t>Using a Personal Email – Use a business email (e.g., </a:t>
            </a:r>
            <a:r>
              <a:rPr lang="en-US" b="0" i="0" dirty="0">
                <a:hlinkClick r:id="rId3"/>
              </a:rPr>
              <a:t>govbiz@company.com</a:t>
            </a:r>
            <a:r>
              <a:rPr lang="en-US" b="0" i="0" dirty="0"/>
              <a:t>).</a:t>
            </a:r>
          </a:p>
          <a:p>
            <a:pPr>
              <a:buFont typeface="Arial" panose="020B0604020202020204" pitchFamily="34" charset="0"/>
              <a:buChar char="•"/>
            </a:pPr>
            <a:r>
              <a:rPr lang="en-US" b="0" i="0" dirty="0"/>
              <a:t>A professional email makes your business look more credible to contracting officers.</a:t>
            </a:r>
          </a:p>
          <a:p>
            <a:r>
              <a:rPr lang="en-US" b="0" i="0" dirty="0"/>
              <a:t> Not Updating Regularly – Refresh at least quarterly.</a:t>
            </a:r>
          </a:p>
          <a:p>
            <a:pPr>
              <a:buFont typeface="Arial" panose="020B0604020202020204" pitchFamily="34" charset="0"/>
              <a:buChar char="•"/>
            </a:pPr>
            <a:r>
              <a:rPr lang="en-US" b="0" i="0" dirty="0"/>
              <a:t>If you haven’t updated your profile in over a year, it looks like you’re not actively pursuing government contracts.</a:t>
            </a:r>
          </a:p>
          <a:p>
            <a:r>
              <a:rPr lang="en-US" b="0" i="0" dirty="0"/>
              <a:t>🎤 Closing Thought:</a:t>
            </a:r>
            <a:br>
              <a:rPr lang="en-US" b="0" i="0" dirty="0"/>
            </a:br>
            <a:r>
              <a:rPr lang="en-US" b="0" i="0" dirty="0"/>
              <a:t>If you take one thing away from this section, it’s this—your DSBS profile is only as strong as the details you include. A well-optimized profile with the right keywords, a compelling capability narrative, and complete past performance dramatically increases your chances of being found and contacted for government contracts.</a:t>
            </a:r>
          </a:p>
          <a:p>
            <a:endParaRPr lang="en-US" dirty="0"/>
          </a:p>
        </p:txBody>
      </p:sp>
      <p:sp>
        <p:nvSpPr>
          <p:cNvPr id="4" name="Slide Number Placeholder 3"/>
          <p:cNvSpPr>
            <a:spLocks noGrp="1"/>
          </p:cNvSpPr>
          <p:nvPr>
            <p:ph type="sldNum" sz="quarter" idx="5"/>
          </p:nvPr>
        </p:nvSpPr>
        <p:spPr/>
        <p:txBody>
          <a:bodyPr/>
          <a:lstStyle/>
          <a:p>
            <a:fld id="{73863AED-BE0B-49F5-9646-A2EC325C5650}" type="slidenum">
              <a:rPr lang="en-US" smtClean="0"/>
              <a:t>20</a:t>
            </a:fld>
            <a:endParaRPr lang="en-US"/>
          </a:p>
        </p:txBody>
      </p:sp>
    </p:spTree>
    <p:extLst>
      <p:ext uri="{BB962C8B-B14F-4D97-AF65-F5344CB8AC3E}">
        <p14:creationId xmlns:p14="http://schemas.microsoft.com/office/powerpoint/2010/main" val="767600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We’ve covered a lot today—understanding NAICS codes, navigating SAM.gov, optimizing DSBS, and the essential steps to position your business for government contracting success. Now, as we wrap up, let’s talk about what comes next and how you can take actionable steps to keep moving forward.</a:t>
            </a:r>
          </a:p>
        </p:txBody>
      </p:sp>
      <p:sp>
        <p:nvSpPr>
          <p:cNvPr id="4" name="Slide Number Placeholder 3"/>
          <p:cNvSpPr>
            <a:spLocks noGrp="1"/>
          </p:cNvSpPr>
          <p:nvPr>
            <p:ph type="sldNum" sz="quarter" idx="5"/>
          </p:nvPr>
        </p:nvSpPr>
        <p:spPr/>
        <p:txBody>
          <a:bodyPr/>
          <a:lstStyle/>
          <a:p>
            <a:fld id="{73863AED-BE0B-49F5-9646-A2EC325C5650}" type="slidenum">
              <a:rPr lang="en-US" smtClean="0"/>
              <a:t>21</a:t>
            </a:fld>
            <a:endParaRPr lang="en-US"/>
          </a:p>
        </p:txBody>
      </p:sp>
    </p:spTree>
    <p:extLst>
      <p:ext uri="{BB962C8B-B14F-4D97-AF65-F5344CB8AC3E}">
        <p14:creationId xmlns:p14="http://schemas.microsoft.com/office/powerpoint/2010/main" val="722289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We’ve covered a lot today, and now I want to help you turn this knowledge into actionable next steps so you can move forward with confidence in government contracting.</a:t>
            </a:r>
          </a:p>
          <a:p>
            <a:r>
              <a:rPr lang="en-US" b="0" i="0" dirty="0"/>
              <a:t>Step 1: Maintain Your SAM.gov Registration</a:t>
            </a:r>
          </a:p>
          <a:p>
            <a:r>
              <a:rPr lang="en-US" b="0" i="0" dirty="0"/>
              <a:t>First, make sure your NAICS codes truly reflect your capabilities. A mismatch could mean missing opportunities or competing in the wrong categories. Also, check the size standards—some contracts are set aside based on business size.</a:t>
            </a:r>
          </a:p>
          <a:p>
            <a:r>
              <a:rPr lang="en-US" b="0" i="0" dirty="0"/>
              <a:t>Your SAM.gov profile needs to be updated at least once a year—but don’t wait until the last minute. Keep your point of contact (POC) information business-focused and current so buyers can easily reach you.</a:t>
            </a:r>
          </a:p>
          <a:p>
            <a:endParaRPr lang="en-US" b="0" i="0" dirty="0"/>
          </a:p>
          <a:p>
            <a:r>
              <a:rPr lang="en-US" b="0" i="0" dirty="0"/>
              <a:t>Step 2: Optimize Your DSBS Profile &amp; Certifications</a:t>
            </a:r>
          </a:p>
          <a:p>
            <a:r>
              <a:rPr lang="en-US" b="0" i="0" dirty="0"/>
              <a:t>Your DSBS profile is what makes you visible to contracting officers. Ensure your capability narrative is compelling, use the right keywords, and update it at least quarterly.</a:t>
            </a:r>
          </a:p>
          <a:p>
            <a:r>
              <a:rPr lang="en-US" b="0" i="0" dirty="0"/>
              <a:t>If you obtain new certifications (like WOSB or HUBZone), update them immediately in DSBS. These can impact your eligibility for set-aside contracts.</a:t>
            </a:r>
          </a:p>
          <a:p>
            <a:endParaRPr lang="en-US" b="0" i="0" dirty="0"/>
          </a:p>
          <a:p>
            <a:r>
              <a:rPr lang="en-US" b="0" i="0" dirty="0"/>
              <a:t>Step 3: Stay Proactive &amp; Monitor Opportunities</a:t>
            </a:r>
          </a:p>
          <a:p>
            <a:r>
              <a:rPr lang="en-US" b="0" i="0" dirty="0"/>
              <a:t>Winning government contracts isn’t just about being registered—it’s about actively searching for opportunities. Set calendar reminders for:</a:t>
            </a:r>
            <a:br>
              <a:rPr lang="en-US" b="0" i="0" dirty="0"/>
            </a:br>
            <a:r>
              <a:rPr lang="en-US" b="0" i="0" dirty="0"/>
              <a:t>✔ SAM.gov renewal (at the 11-month mark)</a:t>
            </a:r>
            <a:br>
              <a:rPr lang="en-US" b="0" i="0" dirty="0"/>
            </a:br>
            <a:r>
              <a:rPr lang="en-US" b="0" i="0" dirty="0"/>
              <a:t>✔ Checking for new contract opportunities in SAM.gov &amp; DSBS</a:t>
            </a:r>
            <a:br>
              <a:rPr lang="en-US" b="0" i="0" dirty="0"/>
            </a:br>
            <a:r>
              <a:rPr lang="en-US" b="0" i="0" dirty="0"/>
              <a:t>✔ Revisiting your profile every quarter to keep it updated</a:t>
            </a:r>
          </a:p>
          <a:p>
            <a:endParaRPr lang="en-US" b="0" i="0" dirty="0"/>
          </a:p>
          <a:p>
            <a:r>
              <a:rPr lang="en-US" b="0" i="0" dirty="0"/>
              <a:t>If you update your profile regularly, monitor opportunities, and refine your keywords, you’ll be in a much stronger position to win federal contracts.</a:t>
            </a:r>
          </a:p>
        </p:txBody>
      </p:sp>
      <p:sp>
        <p:nvSpPr>
          <p:cNvPr id="4" name="Slide Number Placeholder 3"/>
          <p:cNvSpPr>
            <a:spLocks noGrp="1"/>
          </p:cNvSpPr>
          <p:nvPr>
            <p:ph type="sldNum" sz="quarter" idx="5"/>
          </p:nvPr>
        </p:nvSpPr>
        <p:spPr/>
        <p:txBody>
          <a:bodyPr/>
          <a:lstStyle/>
          <a:p>
            <a:fld id="{73863AED-BE0B-49F5-9646-A2EC325C5650}" type="slidenum">
              <a:rPr lang="en-US" smtClean="0"/>
              <a:t>22</a:t>
            </a:fld>
            <a:endParaRPr lang="en-US"/>
          </a:p>
        </p:txBody>
      </p:sp>
    </p:spTree>
    <p:extLst>
      <p:ext uri="{BB962C8B-B14F-4D97-AF65-F5344CB8AC3E}">
        <p14:creationId xmlns:p14="http://schemas.microsoft.com/office/powerpoint/2010/main" val="138023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That wraps up our presentation, but we’re not done yet! We have time for an Ask Me Anything session, where you can ask any questions you have—whether they’re about today’s topics or anything related to government contracting.</a:t>
            </a:r>
          </a:p>
          <a:p>
            <a:r>
              <a:rPr lang="en-US" b="0" i="0" dirty="0"/>
              <a:t> How to Ask Your Questions:</a:t>
            </a:r>
          </a:p>
          <a:p>
            <a:pPr>
              <a:buFont typeface="Arial" panose="020B0604020202020204" pitchFamily="34" charset="0"/>
              <a:buChar char="•"/>
            </a:pPr>
            <a:r>
              <a:rPr lang="en-US" b="0" i="0" dirty="0"/>
              <a:t>Drop your question in the Q&amp;A box, and I’ll address them one by one.</a:t>
            </a:r>
          </a:p>
          <a:p>
            <a:pPr>
              <a:buFont typeface="Arial" panose="020B0604020202020204" pitchFamily="34" charset="0"/>
              <a:buChar char="•"/>
            </a:pPr>
            <a:r>
              <a:rPr lang="en-US" b="0" i="0" dirty="0"/>
              <a:t>Raise your hand virtually, and I’ll unmute you so you can ask your question live.</a:t>
            </a:r>
          </a:p>
          <a:p>
            <a:endParaRPr lang="en-US" b="0" i="0" dirty="0"/>
          </a:p>
          <a:p>
            <a:r>
              <a:rPr lang="en-US" b="0" i="0" dirty="0"/>
              <a:t> Before we dive in, I have one quick request:</a:t>
            </a:r>
            <a:br>
              <a:rPr lang="en-US" b="0" i="0" dirty="0"/>
            </a:br>
            <a:r>
              <a:rPr lang="en-US" b="0" i="0" dirty="0"/>
              <a:t>Please take a moment to complete our survey which I’ve put in the chat. Your feedback helps us improve these sessions or to add additional sessions and ensures you receive:</a:t>
            </a:r>
            <a:br>
              <a:rPr lang="en-US" b="0" i="0" dirty="0"/>
            </a:br>
            <a:r>
              <a:rPr lang="en-US" b="0" i="0" dirty="0"/>
              <a:t>✔ A copy of today’s slides</a:t>
            </a:r>
            <a:br>
              <a:rPr lang="en-US" b="0" i="0" dirty="0"/>
            </a:br>
            <a:r>
              <a:rPr lang="en-US" b="0" i="0" dirty="0"/>
              <a:t>✔ Updates on upcoming events and resources</a:t>
            </a:r>
          </a:p>
          <a:p>
            <a:endParaRPr lang="en-US" b="0" i="0" dirty="0"/>
          </a:p>
          <a:p>
            <a:r>
              <a:rPr lang="en-US" b="0" i="0" dirty="0"/>
              <a:t>Need more information later?</a:t>
            </a:r>
            <a:br>
              <a:rPr lang="en-US" b="0" i="0" dirty="0"/>
            </a:br>
            <a:r>
              <a:rPr lang="en-US" b="0" i="0" dirty="0"/>
              <a:t> On the screen is my contact information.</a:t>
            </a:r>
          </a:p>
          <a:p>
            <a:r>
              <a:rPr lang="en-US" b="0" i="0" dirty="0"/>
              <a:t>Now, let’s get into your questions! Who wants to go first?</a:t>
            </a:r>
          </a:p>
        </p:txBody>
      </p:sp>
      <p:sp>
        <p:nvSpPr>
          <p:cNvPr id="4" name="Slide Number Placeholder 3"/>
          <p:cNvSpPr>
            <a:spLocks noGrp="1"/>
          </p:cNvSpPr>
          <p:nvPr>
            <p:ph type="sldNum" sz="quarter" idx="5"/>
          </p:nvPr>
        </p:nvSpPr>
        <p:spPr/>
        <p:txBody>
          <a:bodyPr/>
          <a:lstStyle/>
          <a:p>
            <a:fld id="{0EDD8668-A009-43E3-BAA8-375B22CC1E34}" type="slidenum">
              <a:rPr lang="en-US" smtClean="0"/>
              <a:t>23</a:t>
            </a:fld>
            <a:endParaRPr lang="en-US" dirty="0"/>
          </a:p>
        </p:txBody>
      </p:sp>
    </p:spTree>
    <p:extLst>
      <p:ext uri="{BB962C8B-B14F-4D97-AF65-F5344CB8AC3E}">
        <p14:creationId xmlns:p14="http://schemas.microsoft.com/office/powerpoint/2010/main" val="23532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i="0" dirty="0"/>
              <a:t>Before you can register in SAM.gov, you need to understand NAICS codes. NAICS, or the North American Industry Classification System, is the </a:t>
            </a:r>
            <a:r>
              <a:rPr lang="en-US" sz="5400" b="1" i="0" dirty="0"/>
              <a:t>federal standard</a:t>
            </a:r>
            <a:r>
              <a:rPr lang="en-US" sz="5400" i="0" dirty="0"/>
              <a:t> for classifying businesses. It’s not just a label—it impacts your eligibility for set-aside contracts, determines your business size status, and helps federal buyers find you.</a:t>
            </a:r>
          </a:p>
          <a:p>
            <a:r>
              <a:rPr lang="en-US" sz="5400" i="0" dirty="0"/>
              <a:t>Your </a:t>
            </a:r>
            <a:r>
              <a:rPr lang="en-US" sz="5400" b="1" i="0" dirty="0"/>
              <a:t>primary NAICS code</a:t>
            </a:r>
            <a:r>
              <a:rPr lang="en-US" sz="5400" i="0" dirty="0"/>
              <a:t> should reflect your core service or product. If your business covers multiple areas, you can list more than one, but be strategic—too many codes can make it unclear what your company truly specializes in. Research your options at </a:t>
            </a:r>
            <a:r>
              <a:rPr lang="en-US" sz="5400" b="1" i="0" dirty="0"/>
              <a:t>census.gov/</a:t>
            </a:r>
            <a:r>
              <a:rPr lang="en-US" sz="5400" b="1" i="0" dirty="0" err="1"/>
              <a:t>naics</a:t>
            </a:r>
            <a:r>
              <a:rPr lang="en-US" sz="5400" i="0" dirty="0"/>
              <a:t> and always check SBA’s size standards to confirm if you qualify as a small business. Your NAICS selection can affect your competitiveness in federal contracting.</a:t>
            </a:r>
          </a:p>
          <a:p>
            <a:r>
              <a:rPr lang="en-US" sz="5400" i="0" dirty="0"/>
              <a:t>Remember, </a:t>
            </a:r>
            <a:r>
              <a:rPr lang="en-US" sz="5400" b="1" i="0" dirty="0"/>
              <a:t>contracting officers and prime contractors search by NAICS codes</a:t>
            </a:r>
            <a:r>
              <a:rPr lang="en-US" sz="5400" i="0" dirty="0"/>
              <a:t>—so choosing the right ones improves your visibility.</a:t>
            </a:r>
          </a:p>
          <a:p>
            <a:endParaRPr lang="en-US" sz="4000" dirty="0"/>
          </a:p>
          <a:p>
            <a:r>
              <a:rPr lang="en-US" sz="4000" dirty="0"/>
              <a:t>*******************************Longer script**********************</a:t>
            </a:r>
          </a:p>
          <a:p>
            <a:r>
              <a:rPr lang="en-US" sz="4000" dirty="0"/>
              <a:t>Let's start with NAICS codes. NAICS stands for North American Industry Classification System. It's a standardized system used to classify business establishments and is crucial for government contracting.</a:t>
            </a:r>
          </a:p>
          <a:p>
            <a:r>
              <a:rPr lang="en-US" sz="4000" dirty="0"/>
              <a:t>Why are NAICS codes important? They're used by federal agencies to identify specific industries and determine size standards for small businesses. When you register in SAM.gov, you'll need to select NAICS codes that represent your business activities.</a:t>
            </a:r>
          </a:p>
          <a:p>
            <a:r>
              <a:rPr lang="en-US" sz="4000" dirty="0"/>
              <a:t>Here are some key points about using NAICS codes:</a:t>
            </a:r>
          </a:p>
          <a:p>
            <a:pPr>
              <a:buFont typeface="Arial" panose="020B0604020202020204" pitchFamily="34" charset="0"/>
              <a:buChar char="•"/>
            </a:pPr>
            <a:r>
              <a:rPr lang="en-US" sz="4000" dirty="0"/>
              <a:t>You can select multiple codes, but you'll need to choose a primary one.</a:t>
            </a:r>
          </a:p>
          <a:p>
            <a:pPr>
              <a:buFont typeface="Arial" panose="020B0604020202020204" pitchFamily="34" charset="0"/>
              <a:buChar char="•"/>
            </a:pPr>
            <a:r>
              <a:rPr lang="en-US" sz="4000" dirty="0"/>
              <a:t>Your selection impacts your eligibility for set-aside contracts and determines the size standards that apply to your business.</a:t>
            </a:r>
          </a:p>
          <a:p>
            <a:pPr>
              <a:buFont typeface="Arial" panose="020B0604020202020204" pitchFamily="34" charset="0"/>
              <a:buChar char="•"/>
            </a:pPr>
            <a:r>
              <a:rPr lang="en-US" sz="4000" dirty="0"/>
              <a:t>It's crucial to research codes thoroughly. You can do this at census.gov/</a:t>
            </a:r>
            <a:r>
              <a:rPr lang="en-US" sz="4000" dirty="0" err="1"/>
              <a:t>naics</a:t>
            </a:r>
            <a:r>
              <a:rPr lang="en-US" sz="4000" dirty="0"/>
              <a:t>.</a:t>
            </a:r>
          </a:p>
          <a:p>
            <a:pPr>
              <a:buFont typeface="Arial" panose="020B0604020202020204" pitchFamily="34" charset="0"/>
              <a:buChar char="•"/>
            </a:pPr>
            <a:r>
              <a:rPr lang="en-US" sz="4000" dirty="0"/>
              <a:t>For complex businesses, it might be worth seeking professional advice to ensure you're selecting the most appropriate codes.</a:t>
            </a:r>
          </a:p>
          <a:p>
            <a:r>
              <a:rPr lang="en-US" sz="4000" dirty="0"/>
              <a:t>Let's look at our sample company, </a:t>
            </a:r>
            <a:r>
              <a:rPr lang="en-US" sz="4000" dirty="0" err="1"/>
              <a:t>TechServe</a:t>
            </a:r>
            <a:r>
              <a:rPr lang="en-US" sz="4000" dirty="0"/>
              <a:t> Solutions, to see how this works in practice.</a:t>
            </a:r>
          </a:p>
        </p:txBody>
      </p:sp>
      <p:sp>
        <p:nvSpPr>
          <p:cNvPr id="4" name="Slide Number Placeholder 3"/>
          <p:cNvSpPr>
            <a:spLocks noGrp="1"/>
          </p:cNvSpPr>
          <p:nvPr>
            <p:ph type="sldNum" sz="quarter" idx="5"/>
          </p:nvPr>
        </p:nvSpPr>
        <p:spPr/>
        <p:txBody>
          <a:bodyPr/>
          <a:lstStyle/>
          <a:p>
            <a:fld id="{C2D923AD-BE75-411F-A143-7FC949656304}" type="slidenum">
              <a:rPr lang="en-US" smtClean="0"/>
              <a:t>3</a:t>
            </a:fld>
            <a:endParaRPr lang="en-US"/>
          </a:p>
        </p:txBody>
      </p:sp>
    </p:spTree>
    <p:extLst>
      <p:ext uri="{BB962C8B-B14F-4D97-AF65-F5344CB8AC3E}">
        <p14:creationId xmlns:p14="http://schemas.microsoft.com/office/powerpoint/2010/main" val="162392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we’ll move on to the </a:t>
            </a:r>
            <a:r>
              <a:rPr lang="en-US" sz="1200" b="1" i="1" dirty="0"/>
              <a:t>SAM.gov registration process</a:t>
            </a:r>
            <a:r>
              <a:rPr lang="en-US" sz="1200" i="1" dirty="0"/>
              <a:t>, where these codes will be applied. Because this section will cover most of the presentation I will review questions at the next section.</a:t>
            </a:r>
            <a:endParaRPr lang="en-US" sz="1000"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863AED-BE0B-49F5-9646-A2EC325C5650}" type="slidenum">
              <a:rPr lang="en-US" smtClean="0"/>
              <a:t>4</a:t>
            </a:fld>
            <a:endParaRPr lang="en-US"/>
          </a:p>
        </p:txBody>
      </p:sp>
    </p:spTree>
    <p:extLst>
      <p:ext uri="{BB962C8B-B14F-4D97-AF65-F5344CB8AC3E}">
        <p14:creationId xmlns:p14="http://schemas.microsoft.com/office/powerpoint/2010/main" val="348537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Before you can compete for federal contracts, you need to be registered in SAM.gov, which stands for the System for Award Management. This is the central database for all businesses looking to do business with the federal government.</a:t>
            </a:r>
          </a:p>
          <a:p>
            <a:r>
              <a:rPr lang="en-US" b="0" i="0" dirty="0"/>
              <a:t>So, what exactly is SAM.gov? It is managed by the General Services Administration (GSA) and serves as the primary platform for government contracting eligibility. If your business is not registered here, you cannot bid on contracts, receive federal grants, or even get paid by the government.</a:t>
            </a:r>
          </a:p>
          <a:p>
            <a:endParaRPr lang="en-US" b="0" i="0" dirty="0"/>
          </a:p>
          <a:p>
            <a:r>
              <a:rPr lang="en-US" b="0" i="0" dirty="0"/>
              <a:t>Let’s break down why SAM.gov is essential:</a:t>
            </a:r>
            <a:br>
              <a:rPr lang="en-US" b="0" i="0" dirty="0"/>
            </a:br>
            <a:r>
              <a:rPr lang="en-US" b="0" i="0" dirty="0"/>
              <a:t>✅ It validates your business entity – ensuring your company exists and meets federal requirements.</a:t>
            </a:r>
            <a:br>
              <a:rPr lang="en-US" b="0" i="0" dirty="0"/>
            </a:br>
            <a:r>
              <a:rPr lang="en-US" b="0" i="0" dirty="0"/>
              <a:t>✅ It acts as a gateway – allowing agencies and prime contractors to find small businesses like yours.</a:t>
            </a:r>
            <a:br>
              <a:rPr lang="en-US" b="0" i="0" dirty="0"/>
            </a:br>
            <a:r>
              <a:rPr lang="en-US" b="0" i="0" dirty="0"/>
              <a:t>✅ It enables electronic payments – required for all government transactions.</a:t>
            </a:r>
            <a:br>
              <a:rPr lang="en-US" b="0" i="0" dirty="0"/>
            </a:br>
            <a:r>
              <a:rPr lang="en-US" b="0" i="0" dirty="0"/>
              <a:t>✅ It’s a prerequisite for SBA certifications – such as 8(a), HUBZone, and WOSB programs.*</a:t>
            </a:r>
          </a:p>
          <a:p>
            <a:endParaRPr lang="en-US" b="0" i="0" dirty="0"/>
          </a:p>
          <a:p>
            <a:r>
              <a:rPr lang="en-US" b="0" i="0" dirty="0"/>
              <a:t>To register, you’ll first need a Login.gov account, and from there, you’ll complete the entity validation process. We’ll go through that step-by-step in the next section</a:t>
            </a:r>
          </a:p>
          <a:p>
            <a:endParaRPr lang="en-US" dirty="0"/>
          </a:p>
        </p:txBody>
      </p:sp>
      <p:sp>
        <p:nvSpPr>
          <p:cNvPr id="4" name="Slide Number Placeholder 3"/>
          <p:cNvSpPr>
            <a:spLocks noGrp="1"/>
          </p:cNvSpPr>
          <p:nvPr>
            <p:ph type="sldNum" sz="quarter" idx="5"/>
          </p:nvPr>
        </p:nvSpPr>
        <p:spPr/>
        <p:txBody>
          <a:bodyPr/>
          <a:lstStyle/>
          <a:p>
            <a:fld id="{C2D923AD-BE75-411F-A143-7FC949656304}" type="slidenum">
              <a:rPr lang="en-US" smtClean="0"/>
              <a:t>5</a:t>
            </a:fld>
            <a:endParaRPr lang="en-US"/>
          </a:p>
        </p:txBody>
      </p:sp>
    </p:spTree>
    <p:extLst>
      <p:ext uri="{BB962C8B-B14F-4D97-AF65-F5344CB8AC3E}">
        <p14:creationId xmlns:p14="http://schemas.microsoft.com/office/powerpoint/2010/main" val="395788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Before you can start your SAM.gov registration, you need to </a:t>
            </a:r>
            <a:r>
              <a:rPr lang="en-US" b="0" i="0" dirty="0"/>
              <a:t>create a Login.gov account. This is required because SAM.gov no longer allows direct logins – all users must authenticate through Login.gov for added security.</a:t>
            </a:r>
          </a:p>
          <a:p>
            <a:r>
              <a:rPr lang="en-US" b="0" i="0" dirty="0"/>
              <a:t>To create your Login.gov account, follow these steps:</a:t>
            </a:r>
            <a:br>
              <a:rPr lang="en-US" b="0" i="0" dirty="0"/>
            </a:br>
            <a:r>
              <a:rPr lang="en-US" b="0" i="0" dirty="0"/>
              <a:t>✔ Use a business email – This should be an email you check regularly, as it will be used for all official government notifications.</a:t>
            </a:r>
            <a:br>
              <a:rPr lang="en-US" b="0" i="0" dirty="0"/>
            </a:br>
            <a:r>
              <a:rPr lang="en-US" b="0" i="0" dirty="0"/>
              <a:t>✔ Set a secure password – Login.gov requires a 12-character password, so make sure it meets security standards.</a:t>
            </a:r>
            <a:br>
              <a:rPr lang="en-US" b="0" i="0" dirty="0"/>
            </a:br>
            <a:r>
              <a:rPr lang="en-US" b="0" i="0" dirty="0"/>
              <a:t>✔ Enable Two-Factor Authentication (2FA) – You’ll need to verify your identity with either a phone number or an authentication app.</a:t>
            </a:r>
            <a:br>
              <a:rPr lang="en-US" b="0" i="0" dirty="0"/>
            </a:br>
            <a:r>
              <a:rPr lang="en-US" b="0" i="0" dirty="0"/>
              <a:t>✔ Use your Login.gov credentials to access SAM.gov and begin the registration process.</a:t>
            </a:r>
          </a:p>
          <a:p>
            <a:r>
              <a:rPr lang="en-US" i="0" dirty="0"/>
              <a:t>A quick note – it’s better to use a </a:t>
            </a:r>
            <a:r>
              <a:rPr lang="en-US" b="1" i="0" dirty="0"/>
              <a:t>business email</a:t>
            </a:r>
            <a:r>
              <a:rPr lang="en-US" i="0" dirty="0"/>
              <a:t> rather than a personal one. Government agencies may contact you through this email, so using a company domain ensures professionalism and prevents issues later in the process.</a:t>
            </a:r>
          </a:p>
          <a:p>
            <a:r>
              <a:rPr lang="en-US" i="0" dirty="0"/>
              <a:t>Once your Login.gov account is set up, </a:t>
            </a:r>
            <a:r>
              <a:rPr lang="en-US" b="0" i="0" dirty="0"/>
              <a:t>you’ll be ready for the next step: Entity Validation &amp; Unique Entity ID (UEI) Registration in SAM.</a:t>
            </a:r>
            <a:r>
              <a:rPr lang="en-US" b="0" i="1" dirty="0"/>
              <a:t>gov.</a:t>
            </a:r>
            <a:endParaRPr lang="en-US" b="0" dirty="0"/>
          </a:p>
          <a:p>
            <a:endParaRPr lang="en-US" dirty="0"/>
          </a:p>
        </p:txBody>
      </p:sp>
      <p:sp>
        <p:nvSpPr>
          <p:cNvPr id="4" name="Slide Number Placeholder 3"/>
          <p:cNvSpPr>
            <a:spLocks noGrp="1"/>
          </p:cNvSpPr>
          <p:nvPr>
            <p:ph type="sldNum" sz="quarter" idx="5"/>
          </p:nvPr>
        </p:nvSpPr>
        <p:spPr/>
        <p:txBody>
          <a:bodyPr/>
          <a:lstStyle/>
          <a:p>
            <a:fld id="{73863AED-BE0B-49F5-9646-A2EC325C5650}" type="slidenum">
              <a:rPr lang="en-US" smtClean="0"/>
              <a:t>6</a:t>
            </a:fld>
            <a:endParaRPr lang="en-US"/>
          </a:p>
        </p:txBody>
      </p:sp>
    </p:spTree>
    <p:extLst>
      <p:ext uri="{BB962C8B-B14F-4D97-AF65-F5344CB8AC3E}">
        <p14:creationId xmlns:p14="http://schemas.microsoft.com/office/powerpoint/2010/main" val="150261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Once you’ve set up your Login.gov account, the next step in registering for SAM.gov is obtaining your </a:t>
            </a:r>
            <a:r>
              <a:rPr lang="en-US" b="1" i="0" dirty="0"/>
              <a:t>Unique Entity ID (UEI)</a:t>
            </a:r>
            <a:r>
              <a:rPr lang="en-US" i="0" dirty="0"/>
              <a:t>. This is a required identifier that replaces the old DUNS number and is used to verify your business in federal systems.</a:t>
            </a:r>
          </a:p>
          <a:p>
            <a:r>
              <a:rPr lang="en-US" i="0" dirty="0"/>
              <a:t>To get your UEI, follow these steps:</a:t>
            </a:r>
            <a:br>
              <a:rPr lang="en-US" i="0" dirty="0"/>
            </a:br>
            <a:r>
              <a:rPr lang="en-US" i="0" dirty="0"/>
              <a:t>✔ </a:t>
            </a:r>
            <a:r>
              <a:rPr lang="en-US" b="1" i="0" dirty="0"/>
              <a:t>Log into SAM.gov</a:t>
            </a:r>
            <a:r>
              <a:rPr lang="en-US" i="0" dirty="0"/>
              <a:t> it will ask you for your name and information to create an account on sam.gov. This only means you can login to sam.gov nothing else.</a:t>
            </a:r>
          </a:p>
          <a:p>
            <a:r>
              <a:rPr lang="en-US" i="0" dirty="0"/>
              <a:t>✔ Once you have created an account it will take you to your workspace and that is where you will find the </a:t>
            </a:r>
            <a:r>
              <a:rPr lang="en-US" b="1" i="0" dirty="0"/>
              <a:t>Get Started</a:t>
            </a:r>
            <a:r>
              <a:rPr lang="en-US" i="0" dirty="0"/>
              <a:t> section. That I will show you soon.</a:t>
            </a:r>
            <a:br>
              <a:rPr lang="en-US" i="0" dirty="0"/>
            </a:br>
            <a:r>
              <a:rPr lang="en-US" i="0" dirty="0"/>
              <a:t>✔ </a:t>
            </a:r>
            <a:r>
              <a:rPr lang="en-US" b="1" i="0" dirty="0"/>
              <a:t>Enter your business's legal name and physical address</a:t>
            </a:r>
            <a:r>
              <a:rPr lang="en-US" i="0" dirty="0"/>
              <a:t> exactly as it appears on IRS &amp; state records.</a:t>
            </a:r>
            <a:br>
              <a:rPr lang="en-US" i="0" dirty="0"/>
            </a:br>
            <a:r>
              <a:rPr lang="en-US" i="0" dirty="0"/>
              <a:t>✔ </a:t>
            </a:r>
            <a:r>
              <a:rPr lang="en-US" b="1" i="0" dirty="0"/>
              <a:t>Provide required documentation</a:t>
            </a:r>
            <a:r>
              <a:rPr lang="en-US" i="0" dirty="0"/>
              <a:t> to validate your entity (check the Acceptable Documents link for details).</a:t>
            </a:r>
            <a:br>
              <a:rPr lang="en-US" i="0" dirty="0"/>
            </a:br>
            <a:r>
              <a:rPr lang="en-US" i="0" dirty="0"/>
              <a:t>✔ </a:t>
            </a:r>
            <a:r>
              <a:rPr lang="en-US" b="1" i="0" dirty="0"/>
              <a:t>Wait for validation</a:t>
            </a:r>
            <a:r>
              <a:rPr lang="en-US" i="0" dirty="0"/>
              <a:t> – in some cases, UEI is generated immediately, but if verification is needed, it may take </a:t>
            </a:r>
            <a:r>
              <a:rPr lang="en-US" b="1" i="0" dirty="0"/>
              <a:t>1-3 business days</a:t>
            </a:r>
            <a:r>
              <a:rPr lang="en-US" i="0" dirty="0"/>
              <a:t>.</a:t>
            </a:r>
          </a:p>
          <a:p>
            <a:r>
              <a:rPr lang="en-US" i="0" dirty="0"/>
              <a:t>A common mistake that causes delays is an </a:t>
            </a:r>
            <a:r>
              <a:rPr lang="en-US" b="1" i="0" dirty="0"/>
              <a:t>address mismatch</a:t>
            </a:r>
            <a:r>
              <a:rPr lang="en-US" i="0" dirty="0"/>
              <a:t>. Ensure that the business name and physical address you enter match what’s listed on your </a:t>
            </a:r>
            <a:r>
              <a:rPr lang="en-US" b="1" i="0" dirty="0"/>
              <a:t>IRS filings, business registration, and bank records</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Registering your company to receive a UEI (This only validates you exist, will not allow you to bid on contracts or get paid for services). This is all free and you don’t have to pay anyone to do this.</a:t>
            </a:r>
          </a:p>
          <a:p>
            <a:endParaRPr lang="en-US" i="0" dirty="0"/>
          </a:p>
          <a:p>
            <a:r>
              <a:rPr lang="en-US" i="0" dirty="0"/>
              <a:t>Once your UEI is issued, you’re ready for the next step: </a:t>
            </a:r>
            <a:r>
              <a:rPr lang="en-US" b="1" i="0" dirty="0"/>
              <a:t>Completing the SAM.gov Registration Process</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be showing an example at the end of this section using our sample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acceptable documents must meet all 4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business name and physical address in the same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business name and doing business as name in the same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business name and US state of incorporation in the same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business name and start year in the same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Documents can include:</a:t>
            </a:r>
          </a:p>
          <a:p>
            <a:r>
              <a:rPr lang="en-US" dirty="0"/>
              <a:t>Most Commonly Used Documents: ● Articles of Incorporation/Organization/Formation (if stamped as filed with an authority) ● Bank Statements* (redact information that </a:t>
            </a:r>
            <a:r>
              <a:rPr lang="en-US" dirty="0" err="1"/>
              <a:t>isnt</a:t>
            </a:r>
            <a:r>
              <a:rPr lang="en-US" dirty="0"/>
              <a:t> necessary for validation) ● Certificate of Formation/Organization (if stamped as filed with an authority) ● Department of Treasury IRS letter assigning your EIN ● Secretary of State Certificate of Filing ● Screenshot/PDF file of your business profile* in your states online business registry or Secretary of State website (must be current registration and must include the registry URL) ● Utility Bill* (water, gas, or electric only) </a:t>
            </a:r>
          </a:p>
        </p:txBody>
      </p:sp>
      <p:sp>
        <p:nvSpPr>
          <p:cNvPr id="4" name="Slide Number Placeholder 3"/>
          <p:cNvSpPr>
            <a:spLocks noGrp="1"/>
          </p:cNvSpPr>
          <p:nvPr>
            <p:ph type="sldNum" sz="quarter" idx="5"/>
          </p:nvPr>
        </p:nvSpPr>
        <p:spPr/>
        <p:txBody>
          <a:bodyPr/>
          <a:lstStyle/>
          <a:p>
            <a:fld id="{8356B8BC-7077-9F42-9C53-A26CEB9613D3}" type="slidenum">
              <a:rPr lang="en-US" smtClean="0"/>
              <a:t>7</a:t>
            </a:fld>
            <a:endParaRPr lang="en-US"/>
          </a:p>
        </p:txBody>
      </p:sp>
    </p:spTree>
    <p:extLst>
      <p:ext uri="{BB962C8B-B14F-4D97-AF65-F5344CB8AC3E}">
        <p14:creationId xmlns:p14="http://schemas.microsoft.com/office/powerpoint/2010/main" val="366975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 to reiterate, these are the things you need on hand to get your UEI.</a:t>
            </a:r>
          </a:p>
          <a:p>
            <a:r>
              <a:rPr lang="en-US" i="0" dirty="0"/>
              <a:t>You’ll need:</a:t>
            </a:r>
          </a:p>
          <a:p>
            <a:pPr>
              <a:buFont typeface="Arial" panose="020B0604020202020204" pitchFamily="34" charset="0"/>
              <a:buChar char="•"/>
            </a:pPr>
            <a:r>
              <a:rPr lang="en-US" i="0" dirty="0"/>
              <a:t>Your </a:t>
            </a:r>
            <a:r>
              <a:rPr lang="en-US" b="1" i="0" dirty="0"/>
              <a:t>Legal Business Name</a:t>
            </a:r>
            <a:r>
              <a:rPr lang="en-US" i="0" dirty="0"/>
              <a:t>—make sure it matches exactly how it's registered.</a:t>
            </a:r>
          </a:p>
          <a:p>
            <a:pPr>
              <a:buFont typeface="Arial" panose="020B0604020202020204" pitchFamily="34" charset="0"/>
              <a:buChar char="•"/>
            </a:pPr>
            <a:r>
              <a:rPr lang="en-US" i="0" dirty="0"/>
              <a:t>A </a:t>
            </a:r>
            <a:r>
              <a:rPr lang="en-US" b="1" i="0" dirty="0"/>
              <a:t>Physical Address</a:t>
            </a:r>
            <a:r>
              <a:rPr lang="en-US" i="0" dirty="0"/>
              <a:t>—no PO boxes allowed.</a:t>
            </a:r>
          </a:p>
          <a:p>
            <a:pPr>
              <a:buFont typeface="Arial" panose="020B0604020202020204" pitchFamily="34" charset="0"/>
              <a:buChar char="•"/>
            </a:pPr>
            <a:r>
              <a:rPr lang="en-US" i="0" dirty="0"/>
              <a:t>The </a:t>
            </a:r>
            <a:r>
              <a:rPr lang="en-US" b="1" i="0" dirty="0"/>
              <a:t>Year Your Business Started or Incorporated</a:t>
            </a:r>
            <a:r>
              <a:rPr lang="en-US" i="0" dirty="0"/>
              <a:t>—this helps with validation.</a:t>
            </a:r>
          </a:p>
          <a:p>
            <a:pPr>
              <a:buFont typeface="Arial" panose="020B0604020202020204" pitchFamily="34" charset="0"/>
              <a:buChar char="•"/>
            </a:pPr>
            <a:r>
              <a:rPr lang="en-US" i="0" dirty="0"/>
              <a:t>Your </a:t>
            </a:r>
            <a:r>
              <a:rPr lang="en-US" b="1" i="0" dirty="0"/>
              <a:t>State of Incorporation</a:t>
            </a:r>
            <a:r>
              <a:rPr lang="en-US" i="0" dirty="0"/>
              <a:t>, if applicable.</a:t>
            </a:r>
          </a:p>
          <a:p>
            <a:pPr>
              <a:buFont typeface="Arial" panose="020B0604020202020204" pitchFamily="34" charset="0"/>
              <a:buNone/>
            </a:pPr>
            <a:endParaRPr lang="en-US" i="0" dirty="0"/>
          </a:p>
          <a:p>
            <a:r>
              <a:rPr lang="en-US" i="0" dirty="0"/>
              <a:t>To make the registration process easier, the General Services Administration (GSA) has created a series of step-by-step videos to guide you through entity registration, validation, and troubleshooting.</a:t>
            </a:r>
          </a:p>
          <a:p>
            <a:r>
              <a:rPr lang="en-US" i="0" dirty="0"/>
              <a:t>On the right side of this slide, you’ll see links to:</a:t>
            </a:r>
          </a:p>
          <a:p>
            <a:pPr>
              <a:buFont typeface="Arial" panose="020B0604020202020204" pitchFamily="34" charset="0"/>
              <a:buChar char="•"/>
            </a:pPr>
            <a:r>
              <a:rPr lang="en-US" i="0" dirty="0"/>
              <a:t>Step-by-step registration videos. They are narrated by the GSA with clear instructions that you can use while completing you registration. The first link is the newest video</a:t>
            </a:r>
          </a:p>
          <a:p>
            <a:pPr>
              <a:buFont typeface="Arial" panose="020B0604020202020204" pitchFamily="34" charset="0"/>
              <a:buChar char="•"/>
            </a:pPr>
            <a:r>
              <a:rPr lang="en-US" i="0" dirty="0"/>
              <a:t>Guidance on entity validation—if there are any issues verifying your business.</a:t>
            </a:r>
          </a:p>
          <a:p>
            <a:r>
              <a:rPr lang="en-US" i="0" dirty="0"/>
              <a:t>I highly recommend watching these videos beforehand so you know what to expect. Now, let’s move forward and walk through the next steps in SAM registration!</a:t>
            </a:r>
          </a:p>
          <a:p>
            <a:endParaRPr lang="en-US" dirty="0"/>
          </a:p>
        </p:txBody>
      </p:sp>
      <p:sp>
        <p:nvSpPr>
          <p:cNvPr id="4" name="Slide Number Placeholder 3"/>
          <p:cNvSpPr>
            <a:spLocks noGrp="1"/>
          </p:cNvSpPr>
          <p:nvPr>
            <p:ph type="sldNum" sz="quarter" idx="5"/>
          </p:nvPr>
        </p:nvSpPr>
        <p:spPr/>
        <p:txBody>
          <a:bodyPr/>
          <a:lstStyle/>
          <a:p>
            <a:fld id="{73863AED-BE0B-49F5-9646-A2EC325C5650}" type="slidenum">
              <a:rPr lang="en-US" smtClean="0"/>
              <a:t>8</a:t>
            </a:fld>
            <a:endParaRPr lang="en-US"/>
          </a:p>
        </p:txBody>
      </p:sp>
    </p:spTree>
    <p:extLst>
      <p:ext uri="{BB962C8B-B14F-4D97-AF65-F5344CB8AC3E}">
        <p14:creationId xmlns:p14="http://schemas.microsoft.com/office/powerpoint/2010/main" val="409990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Now that we have the UEI, we move to the final step: CAGE Code Request. The CAGE Code (Commercial and Government Entity Code) is a unique identifier assigned to all federal contractors.</a:t>
            </a:r>
          </a:p>
          <a:p>
            <a:r>
              <a:rPr lang="en-US" b="0" i="0" dirty="0"/>
              <a:t>Here’s what you’ll need to complete this step they must be on hand or the system will time out and make you start all over:</a:t>
            </a:r>
            <a:br>
              <a:rPr lang="en-US" b="0" i="0" dirty="0"/>
            </a:br>
            <a:r>
              <a:rPr lang="en-US" b="0" i="0" dirty="0"/>
              <a:t>✔ Unique Entity ID (UEI) – Assigned in the previous step.</a:t>
            </a:r>
            <a:br>
              <a:rPr lang="en-US" b="0" i="0" dirty="0"/>
            </a:br>
            <a:r>
              <a:rPr lang="en-US" b="0" i="0" dirty="0"/>
              <a:t>✔ Tax Identification Number (EIN/SSN) – Must match IRS records.</a:t>
            </a:r>
            <a:br>
              <a:rPr lang="en-US" b="0" i="0" dirty="0"/>
            </a:br>
            <a:r>
              <a:rPr lang="en-US" b="0" i="0" dirty="0"/>
              <a:t>✔ Company Banking Information – Required for electronic payments.</a:t>
            </a:r>
            <a:br>
              <a:rPr lang="en-US" b="0" i="0" dirty="0"/>
            </a:br>
            <a:r>
              <a:rPr lang="en-US" b="0" i="0" dirty="0"/>
              <a:t>✔ Selected NAICS Codes – Ensures you’re classified correctly in government databases.</a:t>
            </a:r>
            <a:br>
              <a:rPr lang="en-US" b="0" i="0" dirty="0"/>
            </a:br>
            <a:r>
              <a:rPr lang="en-US" b="0" i="0" dirty="0"/>
              <a:t>✔ Points of Contact (POC):</a:t>
            </a:r>
          </a:p>
          <a:p>
            <a:pPr>
              <a:buFont typeface="Arial" panose="020B0604020202020204" pitchFamily="34" charset="0"/>
              <a:buChar char="•"/>
            </a:pPr>
            <a:r>
              <a:rPr lang="en-US" b="0" i="0" dirty="0"/>
              <a:t>Accounting – Who should receive payment inquiries?</a:t>
            </a:r>
          </a:p>
          <a:p>
            <a:pPr>
              <a:buFont typeface="Arial" panose="020B0604020202020204" pitchFamily="34" charset="0"/>
              <a:buChar char="•"/>
            </a:pPr>
            <a:r>
              <a:rPr lang="en-US" b="0" i="0" dirty="0"/>
              <a:t>Electronic – Who manages the SAM.gov account?</a:t>
            </a:r>
          </a:p>
          <a:p>
            <a:pPr>
              <a:buFont typeface="Arial" panose="020B0604020202020204" pitchFamily="34" charset="0"/>
              <a:buChar char="•"/>
            </a:pPr>
            <a:r>
              <a:rPr lang="en-US" b="0" i="0" dirty="0"/>
              <a:t>Government – Who handles bids, proposals, and negotiations?</a:t>
            </a:r>
          </a:p>
          <a:p>
            <a:endParaRPr lang="en-US" b="0" i="0" dirty="0"/>
          </a:p>
          <a:p>
            <a:r>
              <a:rPr lang="en-US" b="0" i="0" dirty="0"/>
              <a:t>Once you have this information ready, you’ll complete your SAM.gov entity registration by filling in:</a:t>
            </a:r>
          </a:p>
          <a:p>
            <a:pPr>
              <a:buFont typeface="Arial" panose="020B0604020202020204" pitchFamily="34" charset="0"/>
              <a:buChar char="•"/>
            </a:pPr>
            <a:r>
              <a:rPr lang="en-US" b="0" i="0" dirty="0"/>
              <a:t>Core business data (including NAICS codes).</a:t>
            </a:r>
          </a:p>
          <a:p>
            <a:pPr>
              <a:buFont typeface="Arial" panose="020B0604020202020204" pitchFamily="34" charset="0"/>
              <a:buChar char="•"/>
            </a:pPr>
            <a:r>
              <a:rPr lang="en-US" b="0" i="0" dirty="0"/>
              <a:t>Assertions (confirming business structure &amp; ownership details).</a:t>
            </a:r>
          </a:p>
          <a:p>
            <a:pPr>
              <a:buFont typeface="Arial" panose="020B0604020202020204" pitchFamily="34" charset="0"/>
              <a:buChar char="•"/>
            </a:pPr>
            <a:r>
              <a:rPr lang="en-US" b="0" i="0" dirty="0"/>
              <a:t>Representations &amp; Certifications (eligibility for set-aside contracts).</a:t>
            </a:r>
          </a:p>
          <a:p>
            <a:pPr>
              <a:buFont typeface="Arial" panose="020B0604020202020204" pitchFamily="34" charset="0"/>
              <a:buChar char="•"/>
            </a:pPr>
            <a:r>
              <a:rPr lang="en-US" b="0" i="0" dirty="0"/>
              <a:t>Points of Contact (ensuring agencies can reach you).</a:t>
            </a:r>
          </a:p>
          <a:p>
            <a:endParaRPr lang="en-US" b="0" i="0" dirty="0"/>
          </a:p>
          <a:p>
            <a:r>
              <a:rPr lang="en-US" b="0" i="0" dirty="0"/>
              <a:t>After submitting your registration, approval typically takes at least 10 business days. If additional validation is needed, it could take longer.</a:t>
            </a:r>
          </a:p>
          <a:p>
            <a:r>
              <a:rPr lang="en-US" b="0" i="0" dirty="0"/>
              <a:t>A key point: CAGE Codes are automatically assigned when your SAM registration is approved—there is no separate application process.</a:t>
            </a:r>
          </a:p>
          <a:p>
            <a:r>
              <a:rPr lang="en-US" b="0" i="0" dirty="0"/>
              <a:t>For international vendors, the equivalent to a CAGE Code is called NCAGE (NATO Commercial and Government Entity Code) and follows a slightly different process.</a:t>
            </a:r>
          </a:p>
          <a:p>
            <a:endParaRPr lang="en-US" b="0" i="0" dirty="0"/>
          </a:p>
          <a:p>
            <a:r>
              <a:rPr lang="en-US" b="0" i="0" dirty="0"/>
              <a:t>Once your registration is approved, you’re officially in the federal contracting system!</a:t>
            </a:r>
            <a:endParaRPr lang="en-US" dirty="0"/>
          </a:p>
        </p:txBody>
      </p:sp>
      <p:sp>
        <p:nvSpPr>
          <p:cNvPr id="4" name="Slide Number Placeholder 3"/>
          <p:cNvSpPr>
            <a:spLocks noGrp="1"/>
          </p:cNvSpPr>
          <p:nvPr>
            <p:ph type="sldNum" sz="quarter" idx="5"/>
          </p:nvPr>
        </p:nvSpPr>
        <p:spPr/>
        <p:txBody>
          <a:bodyPr/>
          <a:lstStyle/>
          <a:p>
            <a:fld id="{C2D923AD-BE75-411F-A143-7FC949656304}" type="slidenum">
              <a:rPr lang="en-US" smtClean="0"/>
              <a:t>9</a:t>
            </a:fld>
            <a:endParaRPr lang="en-US"/>
          </a:p>
        </p:txBody>
      </p:sp>
    </p:spTree>
    <p:extLst>
      <p:ext uri="{BB962C8B-B14F-4D97-AF65-F5344CB8AC3E}">
        <p14:creationId xmlns:p14="http://schemas.microsoft.com/office/powerpoint/2010/main" val="4139497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4695-0CB8-F847-ACF0-DCD9062F09CE}"/>
              </a:ext>
            </a:extLst>
          </p:cNvPr>
          <p:cNvSpPr>
            <a:spLocks noGrp="1"/>
          </p:cNvSpPr>
          <p:nvPr>
            <p:ph type="title"/>
          </p:nvPr>
        </p:nvSpPr>
        <p:spPr>
          <a:xfrm>
            <a:off x="838200" y="123825"/>
            <a:ext cx="10566400" cy="1325563"/>
          </a:xfrm>
        </p:spPr>
        <p:txBody>
          <a:bodyPr>
            <a:normAutofit/>
          </a:bodyPr>
          <a:lstStyle>
            <a:lvl1pPr>
              <a:defRPr sz="4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7ADFF9-4193-EC45-9370-A5ECECA5D398}"/>
              </a:ext>
            </a:extLst>
          </p:cNvPr>
          <p:cNvSpPr>
            <a:spLocks noGrp="1"/>
          </p:cNvSpPr>
          <p:nvPr>
            <p:ph idx="1"/>
          </p:nvPr>
        </p:nvSpPr>
        <p:spPr>
          <a:xfrm>
            <a:off x="838200" y="1978025"/>
            <a:ext cx="10566400" cy="3736975"/>
          </a:xfrm>
        </p:spPr>
        <p:txBody>
          <a:bodyPr>
            <a:normAutofit/>
          </a:bodyPr>
          <a:lstStyle>
            <a:lvl1pPr>
              <a:defRPr sz="2800"/>
            </a:lvl1pPr>
          </a:lstStyle>
          <a:p>
            <a:pPr lvl="0"/>
            <a:r>
              <a:rPr lang="en-US"/>
              <a:t>Click to edit Master text styles</a:t>
            </a:r>
          </a:p>
        </p:txBody>
      </p:sp>
    </p:spTree>
    <p:extLst>
      <p:ext uri="{BB962C8B-B14F-4D97-AF65-F5344CB8AC3E}">
        <p14:creationId xmlns:p14="http://schemas.microsoft.com/office/powerpoint/2010/main" val="356349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23F0-E326-F74F-AB14-206DB870A9D8}"/>
              </a:ext>
            </a:extLst>
          </p:cNvPr>
          <p:cNvSpPr>
            <a:spLocks noGrp="1"/>
          </p:cNvSpPr>
          <p:nvPr>
            <p:ph type="ctrTitle"/>
          </p:nvPr>
        </p:nvSpPr>
        <p:spPr>
          <a:xfrm>
            <a:off x="1524000" y="223520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CB2458-740C-4142-B8E0-D9D798E23BD2}"/>
              </a:ext>
            </a:extLst>
          </p:cNvPr>
          <p:cNvSpPr>
            <a:spLocks noGrp="1"/>
          </p:cNvSpPr>
          <p:nvPr>
            <p:ph type="subTitle" idx="1"/>
          </p:nvPr>
        </p:nvSpPr>
        <p:spPr>
          <a:xfrm>
            <a:off x="1524000" y="4849812"/>
            <a:ext cx="9144000" cy="492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60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E5CC-CC7A-5849-B499-7BB181CAE7DF}"/>
              </a:ext>
            </a:extLst>
          </p:cNvPr>
          <p:cNvSpPr>
            <a:spLocks noGrp="1"/>
          </p:cNvSpPr>
          <p:nvPr>
            <p:ph type="title"/>
          </p:nvPr>
        </p:nvSpPr>
        <p:spPr>
          <a:xfrm>
            <a:off x="838200" y="187325"/>
            <a:ext cx="10515600" cy="1325563"/>
          </a:xfrm>
        </p:spPr>
        <p:txBody>
          <a:bodyPr>
            <a:normAutofit/>
          </a:bodyPr>
          <a:lstStyle>
            <a:lvl1pPr>
              <a:defRPr sz="4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0B66A6-C378-4847-A24C-8778AECD0BC3}"/>
              </a:ext>
            </a:extLst>
          </p:cNvPr>
          <p:cNvSpPr>
            <a:spLocks noGrp="1"/>
          </p:cNvSpPr>
          <p:nvPr>
            <p:ph sz="half" idx="1"/>
          </p:nvPr>
        </p:nvSpPr>
        <p:spPr>
          <a:xfrm>
            <a:off x="838200" y="1968499"/>
            <a:ext cx="5181600" cy="4208463"/>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6D27EE5C-013F-9843-A182-23B95F6C984E}"/>
              </a:ext>
            </a:extLst>
          </p:cNvPr>
          <p:cNvSpPr>
            <a:spLocks noGrp="1"/>
          </p:cNvSpPr>
          <p:nvPr>
            <p:ph sz="half" idx="2"/>
          </p:nvPr>
        </p:nvSpPr>
        <p:spPr>
          <a:xfrm>
            <a:off x="6172200" y="1968499"/>
            <a:ext cx="5181600" cy="4208464"/>
          </a:xfrm>
        </p:spPr>
        <p:txBody>
          <a:bodyPr/>
          <a:lstStyle/>
          <a:p>
            <a:pPr lvl="0"/>
            <a:r>
              <a:rPr lang="en-US"/>
              <a:t>Click to edit Master text styles</a:t>
            </a:r>
          </a:p>
        </p:txBody>
      </p:sp>
    </p:spTree>
    <p:extLst>
      <p:ext uri="{BB962C8B-B14F-4D97-AF65-F5344CB8AC3E}">
        <p14:creationId xmlns:p14="http://schemas.microsoft.com/office/powerpoint/2010/main" val="286473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3EC8-0B62-2744-9042-5668671553DC}"/>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Tree>
    <p:extLst>
      <p:ext uri="{BB962C8B-B14F-4D97-AF65-F5344CB8AC3E}">
        <p14:creationId xmlns:p14="http://schemas.microsoft.com/office/powerpoint/2010/main" val="391865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6D88-4EA2-9D4E-9BB8-7D7AA3FB8BB9}"/>
              </a:ext>
            </a:extLst>
          </p:cNvPr>
          <p:cNvSpPr>
            <a:spLocks noGrp="1"/>
          </p:cNvSpPr>
          <p:nvPr>
            <p:ph type="title"/>
          </p:nvPr>
        </p:nvSpPr>
        <p:spPr>
          <a:xfrm>
            <a:off x="838200" y="1540774"/>
            <a:ext cx="8892209"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288813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9EF4-4990-9E05-92AD-36904BEE0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601759-02AC-1388-4A26-A362566F6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0D9275-1129-82BE-4ED9-89F44F3A9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4BB0C-D25F-3E50-08B7-6D65FAEEBE7F}"/>
              </a:ext>
            </a:extLst>
          </p:cNvPr>
          <p:cNvSpPr>
            <a:spLocks noGrp="1"/>
          </p:cNvSpPr>
          <p:nvPr>
            <p:ph type="dt" sz="half" idx="10"/>
          </p:nvPr>
        </p:nvSpPr>
        <p:spPr/>
        <p:txBody>
          <a:bodyPr/>
          <a:lstStyle/>
          <a:p>
            <a:fld id="{FCF1B8D9-92CB-3942-98BC-5F084ACB3437}" type="datetimeFigureOut">
              <a:rPr lang="en-US" smtClean="0"/>
              <a:t>7/21/2025</a:t>
            </a:fld>
            <a:endParaRPr lang="en-US"/>
          </a:p>
        </p:txBody>
      </p:sp>
      <p:sp>
        <p:nvSpPr>
          <p:cNvPr id="6" name="Footer Placeholder 5">
            <a:extLst>
              <a:ext uri="{FF2B5EF4-FFF2-40B4-BE49-F238E27FC236}">
                <a16:creationId xmlns:a16="http://schemas.microsoft.com/office/drawing/2014/main" id="{750F0FE7-3659-3197-5DCC-D7AD680F9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D4778-47F0-6138-2A2B-AE9504B41736}"/>
              </a:ext>
            </a:extLst>
          </p:cNvPr>
          <p:cNvSpPr>
            <a:spLocks noGrp="1"/>
          </p:cNvSpPr>
          <p:nvPr>
            <p:ph type="sldNum" sz="quarter" idx="12"/>
          </p:nvPr>
        </p:nvSpPr>
        <p:spPr/>
        <p:txBody>
          <a:bodyPr/>
          <a:lstStyle/>
          <a:p>
            <a:fld id="{49758554-B9BB-5C4C-A6DD-E0144B3697DA}" type="slidenum">
              <a:rPr lang="en-US" smtClean="0"/>
              <a:t>‹#›</a:t>
            </a:fld>
            <a:endParaRPr lang="en-US"/>
          </a:p>
        </p:txBody>
      </p:sp>
    </p:spTree>
    <p:extLst>
      <p:ext uri="{BB962C8B-B14F-4D97-AF65-F5344CB8AC3E}">
        <p14:creationId xmlns:p14="http://schemas.microsoft.com/office/powerpoint/2010/main" val="356604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85638-541E-1842-AF9B-CDBFAB4B6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22F6AE-AE09-644B-A496-555D2C4B4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6237319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8" r:id="rId4"/>
    <p:sldLayoutId id="2147483659" r:id="rId5"/>
    <p:sldLayoutId id="2147483660" r:id="rId6"/>
  </p:sldLayoutIdLst>
  <p:txStyles>
    <p:titleStyle>
      <a:lvl1pPr algn="l" defTabSz="914400" rtl="0" eaLnBrk="1" latinLnBrk="0" hangingPunct="1">
        <a:lnSpc>
          <a:spcPct val="90000"/>
        </a:lnSpc>
        <a:spcBef>
          <a:spcPct val="0"/>
        </a:spcBef>
        <a:buNone/>
        <a:defRPr sz="4400" b="1" kern="1200">
          <a:solidFill>
            <a:srgbClr val="555744"/>
          </a:solidFill>
          <a:latin typeface="Avenir Next" panose="020B0503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sd.gov/sys_attachment.do?sys_id=82f480491b4dfd142fe5ed7ae54bcb0c"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youtu.be/QL7YzxvBP9g?si=Hr_a65vQyIOahkPs" TargetMode="External"/><Relationship Id="rId5" Type="http://schemas.openxmlformats.org/officeDocument/2006/relationships/hyperlink" Target="https://youtu.be/PcglzVqx8c8?si=GSaY2K2o3FPEfESf" TargetMode="External"/><Relationship Id="rId4" Type="http://schemas.openxmlformats.org/officeDocument/2006/relationships/hyperlink" Target="https://www.fsd.gov/gsafsd_sp?id=kb_article_view&amp;sysparm_article=KB001684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fsd.gov/" TargetMode="External"/><Relationship Id="rId4" Type="http://schemas.openxmlformats.org/officeDocument/2006/relationships/hyperlink" Target="https://www.pxfuel.com/en/search?q=wro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am.gov/" TargetMode="External"/><Relationship Id="rId7" Type="http://schemas.openxmlformats.org/officeDocument/2006/relationships/hyperlink" Target="https://www.fsd.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youtu.be/56NQ77JX5yo?feature=shared" TargetMode="External"/><Relationship Id="rId5" Type="http://schemas.openxmlformats.org/officeDocument/2006/relationships/hyperlink" Target="https://www.fsd.gov/gsafsd_sp?id=kb_category&amp;kb_category=5001034c1b4f64108aa3a8eae54bcb4a&amp;kb_id=f66d8e6cdb76d4100d73f81d0f9619c6" TargetMode="External"/><Relationship Id="rId4" Type="http://schemas.openxmlformats.org/officeDocument/2006/relationships/hyperlink" Target="https://sam.gov/content/hel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eb.sba.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eb.sba.go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dsbs.sba.gov/search/dsp_dsbs.cfm" TargetMode="External"/><Relationship Id="rId4" Type="http://schemas.openxmlformats.org/officeDocument/2006/relationships/hyperlink" Target="https://connect.sba.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nnect.sba.gov/Home/FAQ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govbiz@company.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opensource.com/article/21/2/advice-non-technica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forms.gle/b7pVFa23ccDgrsMS9" TargetMode="External"/><Relationship Id="rId4" Type="http://schemas.openxmlformats.org/officeDocument/2006/relationships/hyperlink" Target="http://www.sbtdc.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naic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sba.gov/federal-contracting/contracting-guide/size-standard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fsd.gov/gsafsd_sp?id=kb_article_view&amp;sysparm_article=KB0057690&amp;sys_kb_id=62fd38b71baa9190fe314000f54bcb0c&amp;spa=1__;!!Oai6dtTQULp8Sw!SvnWTbjwT8BcrJxkqnMTwbcxioIcnbzx82bTzQcv9e9g80PZTtCqKftuc1un_9u4IT8TqqcdNFgyztKWdK1tab8pUeVIm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fsd.gov/sys_attachment.do?sys_id=731a33d31b2039106397ec21f54bcb49"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youtu.be/my9eIQheQDw?si=EJdfGnKKFf9U3hE9" TargetMode="External"/><Relationship Id="rId7" Type="http://schemas.openxmlformats.org/officeDocument/2006/relationships/hyperlink" Target="https://www.fsd.gov/gsafsd_sp?id=kb_article_view&amp;sysparm_article=KB003864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youtu.be/56NQ77JX5yo?si=mkhayDjtz1ryRZ1x" TargetMode="External"/><Relationship Id="rId5" Type="http://schemas.openxmlformats.org/officeDocument/2006/relationships/hyperlink" Target="https://youtu.be/my9eIQheQDw?si=VEzLvPy-CL0vOx3T" TargetMode="External"/><Relationship Id="rId4" Type="http://schemas.openxmlformats.org/officeDocument/2006/relationships/hyperlink" Target="https://youtu.be/4RSHjczdxq8?si=rOGF7crsWQcr93H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87CD-DFBE-886B-DB6B-533440D94F4B}"/>
              </a:ext>
            </a:extLst>
          </p:cNvPr>
          <p:cNvSpPr>
            <a:spLocks noGrp="1"/>
          </p:cNvSpPr>
          <p:nvPr>
            <p:ph type="ctrTitle"/>
          </p:nvPr>
        </p:nvSpPr>
        <p:spPr>
          <a:xfrm>
            <a:off x="1524000" y="2235200"/>
            <a:ext cx="9144000" cy="2387600"/>
          </a:xfrm>
        </p:spPr>
        <p:txBody>
          <a:bodyPr>
            <a:normAutofit/>
          </a:bodyPr>
          <a:lstStyle/>
          <a:p>
            <a:r>
              <a:rPr lang="en-US" dirty="0"/>
              <a:t>Navigating NAICS Codes, SAM.gov, and DSBS Profiles</a:t>
            </a:r>
          </a:p>
        </p:txBody>
      </p:sp>
      <p:sp>
        <p:nvSpPr>
          <p:cNvPr id="3" name="Subtitle 2">
            <a:extLst>
              <a:ext uri="{FF2B5EF4-FFF2-40B4-BE49-F238E27FC236}">
                <a16:creationId xmlns:a16="http://schemas.microsoft.com/office/drawing/2014/main" id="{1B85B7DE-B2FD-D5D7-ABBB-CC3E19E81B17}"/>
              </a:ext>
            </a:extLst>
          </p:cNvPr>
          <p:cNvSpPr>
            <a:spLocks noGrp="1"/>
          </p:cNvSpPr>
          <p:nvPr>
            <p:ph type="subTitle" idx="1"/>
          </p:nvPr>
        </p:nvSpPr>
        <p:spPr>
          <a:xfrm>
            <a:off x="1524000" y="4849812"/>
            <a:ext cx="9144000" cy="492125"/>
          </a:xfrm>
        </p:spPr>
        <p:txBody>
          <a:bodyPr>
            <a:normAutofit/>
          </a:bodyPr>
          <a:lstStyle/>
          <a:p>
            <a:r>
              <a:rPr lang="en-US" dirty="0"/>
              <a:t>Presented by: David James, Eastern Region GCAP Counselor</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DD72F02-70C2-B5BD-02D5-C0DF310BE325}"/>
                  </a:ext>
                </a:extLst>
              </p14:cNvPr>
              <p14:cNvContentPartPr/>
              <p14:nvPr/>
            </p14:nvContentPartPr>
            <p14:xfrm>
              <a:off x="-954805" y="2514409"/>
              <a:ext cx="360" cy="360"/>
            </p14:xfrm>
          </p:contentPart>
        </mc:Choice>
        <mc:Fallback xmlns="">
          <p:pic>
            <p:nvPicPr>
              <p:cNvPr id="4" name="Ink 3">
                <a:extLst>
                  <a:ext uri="{FF2B5EF4-FFF2-40B4-BE49-F238E27FC236}">
                    <a16:creationId xmlns:a16="http://schemas.microsoft.com/office/drawing/2014/main" id="{4DD72F02-70C2-B5BD-02D5-C0DF310BE325}"/>
                  </a:ext>
                </a:extLst>
              </p:cNvPr>
              <p:cNvPicPr/>
              <p:nvPr/>
            </p:nvPicPr>
            <p:blipFill>
              <a:blip r:embed="rId4"/>
              <a:stretch>
                <a:fillRect/>
              </a:stretch>
            </p:blipFill>
            <p:spPr>
              <a:xfrm>
                <a:off x="-960925" y="2508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0FB66CB-E9EC-DEE8-6AB9-652CD0BC8A57}"/>
                  </a:ext>
                </a:extLst>
              </p14:cNvPr>
              <p14:cNvContentPartPr/>
              <p14:nvPr/>
            </p14:nvContentPartPr>
            <p14:xfrm>
              <a:off x="873635" y="4558489"/>
              <a:ext cx="360" cy="360"/>
            </p14:xfrm>
          </p:contentPart>
        </mc:Choice>
        <mc:Fallback xmlns="">
          <p:pic>
            <p:nvPicPr>
              <p:cNvPr id="5" name="Ink 4">
                <a:extLst>
                  <a:ext uri="{FF2B5EF4-FFF2-40B4-BE49-F238E27FC236}">
                    <a16:creationId xmlns:a16="http://schemas.microsoft.com/office/drawing/2014/main" id="{A0FB66CB-E9EC-DEE8-6AB9-652CD0BC8A57}"/>
                  </a:ext>
                </a:extLst>
              </p:cNvPr>
              <p:cNvPicPr/>
              <p:nvPr/>
            </p:nvPicPr>
            <p:blipFill>
              <a:blip r:embed="rId4"/>
              <a:stretch>
                <a:fillRect/>
              </a:stretch>
            </p:blipFill>
            <p:spPr>
              <a:xfrm>
                <a:off x="867515" y="455236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9985ED8-0B57-8CEA-86AB-FF7E430EDE42}"/>
                  </a:ext>
                </a:extLst>
              </p14:cNvPr>
              <p14:cNvContentPartPr/>
              <p14:nvPr/>
            </p14:nvContentPartPr>
            <p14:xfrm>
              <a:off x="-1640605" y="4948369"/>
              <a:ext cx="360" cy="360"/>
            </p14:xfrm>
          </p:contentPart>
        </mc:Choice>
        <mc:Fallback xmlns="">
          <p:pic>
            <p:nvPicPr>
              <p:cNvPr id="6" name="Ink 5">
                <a:extLst>
                  <a:ext uri="{FF2B5EF4-FFF2-40B4-BE49-F238E27FC236}">
                    <a16:creationId xmlns:a16="http://schemas.microsoft.com/office/drawing/2014/main" id="{A9985ED8-0B57-8CEA-86AB-FF7E430EDE42}"/>
                  </a:ext>
                </a:extLst>
              </p:cNvPr>
              <p:cNvPicPr/>
              <p:nvPr/>
            </p:nvPicPr>
            <p:blipFill>
              <a:blip r:embed="rId4"/>
              <a:stretch>
                <a:fillRect/>
              </a:stretch>
            </p:blipFill>
            <p:spPr>
              <a:xfrm>
                <a:off x="-1646725" y="4942249"/>
                <a:ext cx="12600" cy="12600"/>
              </a:xfrm>
              <a:prstGeom prst="rect">
                <a:avLst/>
              </a:prstGeom>
            </p:spPr>
          </p:pic>
        </mc:Fallback>
      </mc:AlternateContent>
    </p:spTree>
    <p:extLst>
      <p:ext uri="{BB962C8B-B14F-4D97-AF65-F5344CB8AC3E}">
        <p14:creationId xmlns:p14="http://schemas.microsoft.com/office/powerpoint/2010/main" val="90818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EA30-76DC-36D5-69C5-CD56EFA30E8A}"/>
              </a:ext>
            </a:extLst>
          </p:cNvPr>
          <p:cNvSpPr>
            <a:spLocks noGrp="1"/>
          </p:cNvSpPr>
          <p:nvPr>
            <p:ph type="title"/>
          </p:nvPr>
        </p:nvSpPr>
        <p:spPr/>
        <p:txBody>
          <a:bodyPr/>
          <a:lstStyle/>
          <a:p>
            <a:r>
              <a:rPr lang="en-US" dirty="0"/>
              <a:t>Step 3: Resources</a:t>
            </a:r>
          </a:p>
        </p:txBody>
      </p:sp>
      <p:sp>
        <p:nvSpPr>
          <p:cNvPr id="3" name="Content Placeholder 2">
            <a:extLst>
              <a:ext uri="{FF2B5EF4-FFF2-40B4-BE49-F238E27FC236}">
                <a16:creationId xmlns:a16="http://schemas.microsoft.com/office/drawing/2014/main" id="{9C9DAEDD-BEA8-2946-2B5F-6FD2A3DB2A32}"/>
              </a:ext>
            </a:extLst>
          </p:cNvPr>
          <p:cNvSpPr>
            <a:spLocks noGrp="1"/>
          </p:cNvSpPr>
          <p:nvPr>
            <p:ph sz="half" idx="1"/>
          </p:nvPr>
        </p:nvSpPr>
        <p:spPr/>
        <p:txBody>
          <a:bodyPr/>
          <a:lstStyle/>
          <a:p>
            <a:r>
              <a:rPr lang="en-US" dirty="0"/>
              <a:t>Entity Registration Checklist</a:t>
            </a:r>
          </a:p>
          <a:p>
            <a:pPr marL="457200" indent="-457200">
              <a:buFont typeface="Arial" panose="020B0604020202020204" pitchFamily="34" charset="0"/>
              <a:buChar char="•"/>
            </a:pPr>
            <a:r>
              <a:rPr lang="en-US" dirty="0">
                <a:hlinkClick r:id="rId3"/>
              </a:rPr>
              <a:t>https://www.fsd.gov/sys_attachment.do?sys_id=82f480491b4dfd142fe5ed7ae54bcb0c</a:t>
            </a:r>
            <a:endParaRPr lang="en-US" dirty="0"/>
          </a:p>
          <a:p>
            <a:pPr marL="457200" indent="-457200">
              <a:buFont typeface="Arial" panose="020B0604020202020204" pitchFamily="34" charset="0"/>
              <a:buChar char="•"/>
            </a:pPr>
            <a:endParaRPr lang="en-US" dirty="0"/>
          </a:p>
          <a:p>
            <a:r>
              <a:rPr lang="en-US" dirty="0"/>
              <a:t>Preparing for Registration</a:t>
            </a:r>
          </a:p>
          <a:p>
            <a:pPr marL="457200" indent="-457200">
              <a:buFont typeface="Arial" panose="020B0604020202020204" pitchFamily="34" charset="0"/>
              <a:buChar char="•"/>
            </a:pPr>
            <a:r>
              <a:rPr lang="en-US" dirty="0">
                <a:hlinkClick r:id="rId4"/>
              </a:rPr>
              <a:t>https://www.fsd.gov/gsafsd_sp?id=kb_article_view&amp;sysparm_article=KB0016844</a:t>
            </a:r>
            <a:r>
              <a:rPr lang="en-US" dirty="0"/>
              <a:t> </a:t>
            </a:r>
          </a:p>
        </p:txBody>
      </p:sp>
      <p:sp>
        <p:nvSpPr>
          <p:cNvPr id="4" name="Content Placeholder 3">
            <a:extLst>
              <a:ext uri="{FF2B5EF4-FFF2-40B4-BE49-F238E27FC236}">
                <a16:creationId xmlns:a16="http://schemas.microsoft.com/office/drawing/2014/main" id="{DE4764A5-84FD-C095-32AE-CB4DB296A05F}"/>
              </a:ext>
            </a:extLst>
          </p:cNvPr>
          <p:cNvSpPr>
            <a:spLocks noGrp="1"/>
          </p:cNvSpPr>
          <p:nvPr>
            <p:ph sz="half" idx="2"/>
          </p:nvPr>
        </p:nvSpPr>
        <p:spPr/>
        <p:txBody>
          <a:bodyPr/>
          <a:lstStyle/>
          <a:p>
            <a:r>
              <a:rPr lang="en-US" dirty="0"/>
              <a:t>Purpose of Registration</a:t>
            </a:r>
          </a:p>
          <a:p>
            <a:pPr marL="457200" indent="-457200">
              <a:buFont typeface="Arial" panose="020B0604020202020204" pitchFamily="34" charset="0"/>
              <a:buChar char="•"/>
            </a:pPr>
            <a:r>
              <a:rPr lang="en-US" dirty="0">
                <a:hlinkClick r:id="rId5"/>
              </a:rPr>
              <a:t>https://youtu.be/PcglzVqx8c8?si=GSaY2K2o3FPEfESf</a:t>
            </a:r>
            <a:r>
              <a:rPr lang="en-US" dirty="0"/>
              <a:t> </a:t>
            </a:r>
          </a:p>
          <a:p>
            <a:r>
              <a:rPr lang="en-US" dirty="0"/>
              <a:t>Workspace Navigation</a:t>
            </a:r>
          </a:p>
          <a:p>
            <a:pPr marL="457200" indent="-457200">
              <a:buFont typeface="Arial" panose="020B0604020202020204" pitchFamily="34" charset="0"/>
              <a:buChar char="•"/>
            </a:pPr>
            <a:r>
              <a:rPr lang="en-US" dirty="0">
                <a:hlinkClick r:id="rId6"/>
              </a:rPr>
              <a:t>https://youtu.be/QL7YzxvBP9g?si=Hr_a65vQyIOahkPs</a:t>
            </a:r>
            <a:r>
              <a:rPr lang="en-US" dirty="0"/>
              <a:t> </a:t>
            </a:r>
          </a:p>
        </p:txBody>
      </p:sp>
    </p:spTree>
    <p:extLst>
      <p:ext uri="{BB962C8B-B14F-4D97-AF65-F5344CB8AC3E}">
        <p14:creationId xmlns:p14="http://schemas.microsoft.com/office/powerpoint/2010/main" val="331970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5392-1334-147A-6B68-8AFAB9915BE2}"/>
              </a:ext>
            </a:extLst>
          </p:cNvPr>
          <p:cNvSpPr>
            <a:spLocks noGrp="1"/>
          </p:cNvSpPr>
          <p:nvPr>
            <p:ph type="title"/>
          </p:nvPr>
        </p:nvSpPr>
        <p:spPr/>
        <p:txBody>
          <a:bodyPr>
            <a:normAutofit fontScale="90000"/>
          </a:bodyPr>
          <a:lstStyle/>
          <a:p>
            <a:r>
              <a:rPr lang="en-US" dirty="0"/>
              <a:t>Avoid These Common SAM Registration Mistakes!</a:t>
            </a:r>
          </a:p>
        </p:txBody>
      </p:sp>
      <p:sp>
        <p:nvSpPr>
          <p:cNvPr id="3" name="Content Placeholder 2">
            <a:extLst>
              <a:ext uri="{FF2B5EF4-FFF2-40B4-BE49-F238E27FC236}">
                <a16:creationId xmlns:a16="http://schemas.microsoft.com/office/drawing/2014/main" id="{AAACEE59-38AC-4728-8AB3-1CE0107F9837}"/>
              </a:ext>
            </a:extLst>
          </p:cNvPr>
          <p:cNvSpPr>
            <a:spLocks noGrp="1"/>
          </p:cNvSpPr>
          <p:nvPr>
            <p:ph idx="1"/>
          </p:nvPr>
        </p:nvSpPr>
        <p:spPr/>
        <p:txBody>
          <a:bodyPr>
            <a:normAutofit/>
          </a:bodyPr>
          <a:lstStyle/>
          <a:p>
            <a:pPr marL="457200" lvl="0" indent="-457200">
              <a:buFont typeface="Wingdings" panose="05000000000000000000" pitchFamily="2" charset="2"/>
              <a:buChar char="v"/>
            </a:pPr>
            <a:r>
              <a:rPr lang="en-US" dirty="0"/>
              <a:t>Mistake: Incomplete or incorrect information (address mismatch, missing data)</a:t>
            </a:r>
          </a:p>
          <a:p>
            <a:pPr marL="1143000" lvl="1" indent="-457200">
              <a:buFont typeface="Wingdings" panose="05000000000000000000" pitchFamily="2" charset="2"/>
              <a:buChar char="v"/>
            </a:pPr>
            <a:r>
              <a:rPr lang="en-US" dirty="0"/>
              <a:t>Fix: Ensure business name and address match IRS and Secretary of State</a:t>
            </a:r>
          </a:p>
          <a:p>
            <a:pPr marL="457200" lvl="0" indent="-457200">
              <a:buFont typeface="Wingdings" panose="05000000000000000000" pitchFamily="2" charset="2"/>
              <a:buChar char="v"/>
            </a:pPr>
            <a:r>
              <a:rPr lang="en-US" dirty="0"/>
              <a:t>Not updating or renewing your registration annually.</a:t>
            </a:r>
          </a:p>
          <a:p>
            <a:pPr marL="1143000" lvl="1" indent="-457200">
              <a:buFont typeface="Wingdings" panose="05000000000000000000" pitchFamily="2" charset="2"/>
              <a:buChar char="v"/>
            </a:pPr>
            <a:r>
              <a:rPr lang="en-US" dirty="0"/>
              <a:t>Fix: Set a calendar reminder one month before expiration</a:t>
            </a:r>
          </a:p>
          <a:p>
            <a:pPr marL="457200" lvl="0" indent="-457200">
              <a:buFont typeface="Wingdings" panose="05000000000000000000" pitchFamily="2" charset="2"/>
              <a:buChar char="v"/>
            </a:pPr>
            <a:r>
              <a:rPr lang="en-US" dirty="0"/>
              <a:t>Failing to list correct NAICS codes.</a:t>
            </a:r>
          </a:p>
        </p:txBody>
      </p:sp>
      <p:pic>
        <p:nvPicPr>
          <p:cNvPr id="5" name="Content Placeholder 4" descr="A person covering his face with his hands&#10;&#10;Description automatically generated">
            <a:extLst>
              <a:ext uri="{FF2B5EF4-FFF2-40B4-BE49-F238E27FC236}">
                <a16:creationId xmlns:a16="http://schemas.microsoft.com/office/drawing/2014/main" id="{17DA27CF-3D06-834B-3BEC-553AD0782287}"/>
              </a:ext>
            </a:extLst>
          </p:cNvPr>
          <p:cNvPicPr>
            <a:picLocks noGrp="1" noChangeAspect="1"/>
          </p:cNvPicPr>
          <p:nvPr>
            <p:ph sz="half" idx="4294967295"/>
          </p:nvPr>
        </p:nvPicPr>
        <p:blipFill>
          <a:blip r:embed="rId3">
            <a:extLst>
              <a:ext uri="{837473B0-CC2E-450A-ABE3-18F120FF3D39}">
                <a1611:picAttrSrcUrl xmlns:a1611="http://schemas.microsoft.com/office/drawing/2016/11/main" r:id="rId4"/>
              </a:ext>
            </a:extLst>
          </a:blip>
          <a:stretch>
            <a:fillRect/>
          </a:stretch>
        </p:blipFill>
        <p:spPr>
          <a:xfrm>
            <a:off x="8616512" y="4610100"/>
            <a:ext cx="3333750" cy="2209800"/>
          </a:xfrm>
          <a:effectLst>
            <a:softEdge rad="63500"/>
          </a:effectLst>
        </p:spPr>
      </p:pic>
      <p:sp>
        <p:nvSpPr>
          <p:cNvPr id="4" name="TextBox 3">
            <a:extLst>
              <a:ext uri="{FF2B5EF4-FFF2-40B4-BE49-F238E27FC236}">
                <a16:creationId xmlns:a16="http://schemas.microsoft.com/office/drawing/2014/main" id="{0918A1F2-D53A-D2D6-427C-6F70B19BE412}"/>
              </a:ext>
            </a:extLst>
          </p:cNvPr>
          <p:cNvSpPr txBox="1"/>
          <p:nvPr/>
        </p:nvSpPr>
        <p:spPr>
          <a:xfrm>
            <a:off x="2322785" y="6306207"/>
            <a:ext cx="5875283" cy="646331"/>
          </a:xfrm>
          <a:prstGeom prst="rect">
            <a:avLst/>
          </a:prstGeom>
          <a:noFill/>
        </p:spPr>
        <p:txBody>
          <a:bodyPr wrap="square" rtlCol="0">
            <a:spAutoFit/>
          </a:bodyPr>
          <a:lstStyle/>
          <a:p>
            <a:r>
              <a:rPr lang="en-US" b="1" dirty="0"/>
              <a:t>Need Help? Check the SAM.gov Help Desk: </a:t>
            </a:r>
            <a:r>
              <a:rPr lang="en-US" b="1" dirty="0">
                <a:hlinkClick r:id="rId5"/>
              </a:rPr>
              <a:t>www.fsd.gov</a:t>
            </a:r>
            <a:endParaRPr lang="en-US" dirty="0"/>
          </a:p>
          <a:p>
            <a:endParaRPr lang="en-US" dirty="0"/>
          </a:p>
        </p:txBody>
      </p:sp>
    </p:spTree>
    <p:extLst>
      <p:ext uri="{BB962C8B-B14F-4D97-AF65-F5344CB8AC3E}">
        <p14:creationId xmlns:p14="http://schemas.microsoft.com/office/powerpoint/2010/main" val="327221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D595-B791-716E-78FB-F8CE28B0962B}"/>
              </a:ext>
            </a:extLst>
          </p:cNvPr>
          <p:cNvSpPr>
            <a:spLocks noGrp="1"/>
          </p:cNvSpPr>
          <p:nvPr>
            <p:ph type="title"/>
          </p:nvPr>
        </p:nvSpPr>
        <p:spPr>
          <a:xfrm>
            <a:off x="838200" y="123825"/>
            <a:ext cx="10566400" cy="1325563"/>
          </a:xfrm>
        </p:spPr>
        <p:txBody>
          <a:bodyPr/>
          <a:lstStyle/>
          <a:p>
            <a:r>
              <a:rPr lang="en-US" dirty="0"/>
              <a:t>Live Demonstration: SAM website</a:t>
            </a:r>
          </a:p>
        </p:txBody>
      </p:sp>
      <p:sp>
        <p:nvSpPr>
          <p:cNvPr id="5" name="Content Placeholder 4">
            <a:extLst>
              <a:ext uri="{FF2B5EF4-FFF2-40B4-BE49-F238E27FC236}">
                <a16:creationId xmlns:a16="http://schemas.microsoft.com/office/drawing/2014/main" id="{B3657FA8-51F9-4069-6A23-013E5EA6EE8F}"/>
              </a:ext>
            </a:extLst>
          </p:cNvPr>
          <p:cNvSpPr>
            <a:spLocks noGrp="1"/>
          </p:cNvSpPr>
          <p:nvPr>
            <p:ph idx="1"/>
          </p:nvPr>
        </p:nvSpPr>
        <p:spPr>
          <a:xfrm>
            <a:off x="838200" y="1978025"/>
            <a:ext cx="10566400" cy="3736975"/>
          </a:xfrm>
        </p:spPr>
        <p:txBody>
          <a:bodyPr>
            <a:normAutofit/>
          </a:bodyPr>
          <a:lstStyle/>
          <a:p>
            <a:r>
              <a:rPr lang="en-US" b="1" dirty="0"/>
              <a:t>📌 Step 1: Accessing SAM.gov</a:t>
            </a:r>
            <a:br>
              <a:rPr lang="en-US" dirty="0"/>
            </a:br>
            <a:r>
              <a:rPr lang="en-US" dirty="0"/>
              <a:t>🔗 </a:t>
            </a:r>
            <a:r>
              <a:rPr lang="en-US" b="1" dirty="0">
                <a:hlinkClick r:id="rId3"/>
              </a:rPr>
              <a:t>www.sam.gov </a:t>
            </a:r>
            <a:endParaRPr lang="en-US" b="1" dirty="0"/>
          </a:p>
          <a:p>
            <a:r>
              <a:rPr lang="en-US" dirty="0"/>
              <a:t>📌 Step 2: Using Registration Resources</a:t>
            </a:r>
            <a:endParaRPr lang="en-US" b="1" dirty="0"/>
          </a:p>
          <a:p>
            <a:pPr marL="1143000" lvl="1" indent="-457200"/>
            <a:r>
              <a:rPr lang="en-US" dirty="0"/>
              <a:t>Registration videos with </a:t>
            </a:r>
            <a:r>
              <a:rPr lang="en-US" dirty="0">
                <a:hlinkClick r:id="rId4"/>
              </a:rPr>
              <a:t>step by step</a:t>
            </a:r>
            <a:endParaRPr lang="en-US" dirty="0"/>
          </a:p>
          <a:p>
            <a:pPr marL="1143000" lvl="1" indent="-457200"/>
            <a:r>
              <a:rPr lang="en-US" dirty="0">
                <a:hlinkClick r:id="rId5"/>
              </a:rPr>
              <a:t>Entity Registration </a:t>
            </a:r>
            <a:r>
              <a:rPr lang="en-US" dirty="0"/>
              <a:t>videos</a:t>
            </a:r>
          </a:p>
          <a:p>
            <a:pPr marL="1143000" lvl="1" indent="-457200"/>
            <a:r>
              <a:rPr lang="en-US" dirty="0">
                <a:hlinkClick r:id="rId6"/>
              </a:rPr>
              <a:t>Entity Validation </a:t>
            </a:r>
            <a:r>
              <a:rPr lang="en-US" dirty="0"/>
              <a:t>video</a:t>
            </a:r>
          </a:p>
          <a:p>
            <a:r>
              <a:rPr lang="en-US" b="1" dirty="0"/>
              <a:t>📌 Step 3: Getting Help &amp; Troubleshooting</a:t>
            </a:r>
            <a:br>
              <a:rPr lang="en-US" dirty="0"/>
            </a:br>
            <a:r>
              <a:rPr lang="en-US" dirty="0"/>
              <a:t>🔗 </a:t>
            </a:r>
            <a:r>
              <a:rPr lang="en-US" b="1" dirty="0">
                <a:hlinkClick r:id="rId7"/>
              </a:rPr>
              <a:t>Federal Service Desk (FSD)</a:t>
            </a:r>
            <a:endParaRPr lang="en-US" dirty="0"/>
          </a:p>
          <a:p>
            <a:endParaRPr lang="en-US" dirty="0"/>
          </a:p>
        </p:txBody>
      </p:sp>
    </p:spTree>
    <p:extLst>
      <p:ext uri="{BB962C8B-B14F-4D97-AF65-F5344CB8AC3E}">
        <p14:creationId xmlns:p14="http://schemas.microsoft.com/office/powerpoint/2010/main" val="243961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B71F-21B8-2F54-5A68-DDCDA0268293}"/>
              </a:ext>
            </a:extLst>
          </p:cNvPr>
          <p:cNvSpPr>
            <a:spLocks noGrp="1"/>
          </p:cNvSpPr>
          <p:nvPr>
            <p:ph type="title"/>
          </p:nvPr>
        </p:nvSpPr>
        <p:spPr>
          <a:xfrm>
            <a:off x="838200" y="187325"/>
            <a:ext cx="10515600" cy="1325563"/>
          </a:xfrm>
        </p:spPr>
        <p:txBody>
          <a:bodyPr/>
          <a:lstStyle/>
          <a:p>
            <a:r>
              <a:rPr lang="en-US" dirty="0"/>
              <a:t>SAM Support</a:t>
            </a:r>
          </a:p>
        </p:txBody>
      </p:sp>
      <p:sp>
        <p:nvSpPr>
          <p:cNvPr id="6" name="Content Placeholder 5">
            <a:extLst>
              <a:ext uri="{FF2B5EF4-FFF2-40B4-BE49-F238E27FC236}">
                <a16:creationId xmlns:a16="http://schemas.microsoft.com/office/drawing/2014/main" id="{0CC32612-BEA7-19D0-BC21-87C4061ECF27}"/>
              </a:ext>
            </a:extLst>
          </p:cNvPr>
          <p:cNvSpPr>
            <a:spLocks noGrp="1"/>
          </p:cNvSpPr>
          <p:nvPr>
            <p:ph sz="half" idx="1"/>
          </p:nvPr>
        </p:nvSpPr>
        <p:spPr>
          <a:xfrm>
            <a:off x="569259" y="1965842"/>
            <a:ext cx="5181600" cy="4208463"/>
          </a:xfrm>
        </p:spPr>
        <p:txBody>
          <a:bodyPr>
            <a:normAutofit/>
          </a:bodyPr>
          <a:lstStyle/>
          <a:p>
            <a:r>
              <a:rPr lang="en-US" b="1" dirty="0"/>
              <a:t>Before Requesting Assistance</a:t>
            </a:r>
          </a:p>
          <a:p>
            <a:r>
              <a:rPr lang="en-US" sz="2400" dirty="0"/>
              <a:t>✅ Obtain your Unique Entity ID (UEI)</a:t>
            </a:r>
          </a:p>
          <a:p>
            <a:r>
              <a:rPr lang="en-US" sz="2400" dirty="0"/>
              <a:t>✅ Attempt Entity Registration on SAM.gov</a:t>
            </a:r>
          </a:p>
          <a:p>
            <a:r>
              <a:rPr lang="en-US" sz="2400" dirty="0"/>
              <a:t>✅ Use GSA’s step-by-step resources</a:t>
            </a:r>
          </a:p>
          <a:p>
            <a:r>
              <a:rPr lang="en-US" sz="2400" dirty="0"/>
              <a:t>✅ Ensure government contracting aligns with your business goals</a:t>
            </a:r>
          </a:p>
          <a:p>
            <a:r>
              <a:rPr lang="en-US" sz="2400" dirty="0"/>
              <a:t>✅ Understand SAM.gov is a tool, not a contract-winning strategy</a:t>
            </a:r>
          </a:p>
        </p:txBody>
      </p:sp>
      <p:sp>
        <p:nvSpPr>
          <p:cNvPr id="5" name="Content Placeholder 4">
            <a:extLst>
              <a:ext uri="{FF2B5EF4-FFF2-40B4-BE49-F238E27FC236}">
                <a16:creationId xmlns:a16="http://schemas.microsoft.com/office/drawing/2014/main" id="{49F95C5E-0197-AC04-5A47-2409C1468F53}"/>
              </a:ext>
            </a:extLst>
          </p:cNvPr>
          <p:cNvSpPr>
            <a:spLocks noGrp="1"/>
          </p:cNvSpPr>
          <p:nvPr>
            <p:ph sz="half" idx="2"/>
          </p:nvPr>
        </p:nvSpPr>
        <p:spPr>
          <a:xfrm>
            <a:off x="6172200" y="1968499"/>
            <a:ext cx="5181600" cy="4208464"/>
          </a:xfrm>
        </p:spPr>
        <p:txBody>
          <a:bodyPr>
            <a:normAutofit/>
          </a:bodyPr>
          <a:lstStyle/>
          <a:p>
            <a:r>
              <a:rPr lang="en-US" dirty="0"/>
              <a:t>Sam.gov by the Numbers </a:t>
            </a:r>
          </a:p>
          <a:p>
            <a:pPr lvl="1"/>
            <a:r>
              <a:rPr lang="en-US" dirty="0"/>
              <a:t>2.8+ million registered users</a:t>
            </a:r>
          </a:p>
          <a:p>
            <a:pPr lvl="1"/>
            <a:r>
              <a:rPr lang="en-US" dirty="0"/>
              <a:t>768,000+ active registered entities (70% All Awards)</a:t>
            </a:r>
          </a:p>
          <a:p>
            <a:pPr lvl="1"/>
            <a:r>
              <a:rPr lang="en-US" dirty="0"/>
              <a:t>24,000+ new opportunities/notices posted per month </a:t>
            </a:r>
          </a:p>
        </p:txBody>
      </p:sp>
      <p:pic>
        <p:nvPicPr>
          <p:cNvPr id="8197" name="Picture 5" descr="GSA's Federal Acquisition Service on X ...">
            <a:extLst>
              <a:ext uri="{FF2B5EF4-FFF2-40B4-BE49-F238E27FC236}">
                <a16:creationId xmlns:a16="http://schemas.microsoft.com/office/drawing/2014/main" id="{6E277B2A-A4B8-E8BF-C7CC-FF4C2951C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252" y="480082"/>
            <a:ext cx="2657889" cy="148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7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ADA9-627B-1495-9EA7-0A5B42B8BA6D}"/>
              </a:ext>
            </a:extLst>
          </p:cNvPr>
          <p:cNvSpPr>
            <a:spLocks noGrp="1"/>
          </p:cNvSpPr>
          <p:nvPr>
            <p:ph type="title"/>
          </p:nvPr>
        </p:nvSpPr>
        <p:spPr>
          <a:xfrm>
            <a:off x="838200" y="123825"/>
            <a:ext cx="10566400" cy="1325563"/>
          </a:xfrm>
        </p:spPr>
        <p:txBody>
          <a:bodyPr/>
          <a:lstStyle/>
          <a:p>
            <a:r>
              <a:rPr lang="en-US" dirty="0"/>
              <a:t>Your Post-Registration Action Plan</a:t>
            </a:r>
          </a:p>
        </p:txBody>
      </p:sp>
      <p:sp>
        <p:nvSpPr>
          <p:cNvPr id="3" name="Content Placeholder 2">
            <a:extLst>
              <a:ext uri="{FF2B5EF4-FFF2-40B4-BE49-F238E27FC236}">
                <a16:creationId xmlns:a16="http://schemas.microsoft.com/office/drawing/2014/main" id="{4F458878-486E-862F-0BCD-FC71E5525B5B}"/>
              </a:ext>
            </a:extLst>
          </p:cNvPr>
          <p:cNvSpPr>
            <a:spLocks noGrp="1"/>
          </p:cNvSpPr>
          <p:nvPr>
            <p:ph idx="1"/>
          </p:nvPr>
        </p:nvSpPr>
        <p:spPr>
          <a:xfrm>
            <a:off x="812800" y="1978025"/>
            <a:ext cx="10566400" cy="3736975"/>
          </a:xfrm>
        </p:spPr>
        <p:txBody>
          <a:bodyPr numCol="2">
            <a:normAutofit fontScale="77500" lnSpcReduction="20000"/>
          </a:bodyPr>
          <a:lstStyle/>
          <a:p>
            <a:r>
              <a:rPr lang="en-US" dirty="0"/>
              <a:t>1️⃣ </a:t>
            </a:r>
            <a:r>
              <a:rPr lang="en-US" b="1" dirty="0"/>
              <a:t>Set a Renewal Reminder</a:t>
            </a:r>
            <a:r>
              <a:rPr lang="en-US" dirty="0"/>
              <a:t> (Keep it at 11 months)</a:t>
            </a:r>
          </a:p>
          <a:p>
            <a:pPr>
              <a:buFont typeface="Arial" panose="020B0604020202020204" pitchFamily="34" charset="0"/>
              <a:buChar char="•"/>
            </a:pPr>
            <a:r>
              <a:rPr lang="en-US" i="1" dirty="0"/>
              <a:t>SAM.gov registrations must be updated </a:t>
            </a:r>
            <a:r>
              <a:rPr lang="en-US" b="1" i="1" dirty="0"/>
              <a:t>every year</a:t>
            </a:r>
            <a:r>
              <a:rPr lang="en-US" i="1" dirty="0"/>
              <a:t> to stay active.</a:t>
            </a:r>
            <a:endParaRPr lang="en-US" dirty="0"/>
          </a:p>
          <a:p>
            <a:pPr>
              <a:buFont typeface="Arial" panose="020B0604020202020204" pitchFamily="34" charset="0"/>
              <a:buChar char="•"/>
            </a:pPr>
            <a:r>
              <a:rPr lang="en-US" i="1" dirty="0"/>
              <a:t>Set a </a:t>
            </a:r>
            <a:r>
              <a:rPr lang="en-US" b="1" i="1" dirty="0"/>
              <a:t>calendar reminder at the 11-month mark</a:t>
            </a:r>
            <a:r>
              <a:rPr lang="en-US" i="1" dirty="0"/>
              <a:t> so you don’t risk deactivation.</a:t>
            </a:r>
            <a:endParaRPr lang="en-US" dirty="0"/>
          </a:p>
          <a:p>
            <a:endParaRPr lang="en-US" dirty="0"/>
          </a:p>
          <a:p>
            <a:r>
              <a:rPr lang="en-US" dirty="0"/>
              <a:t>2️⃣ </a:t>
            </a:r>
            <a:r>
              <a:rPr lang="en-US" b="1" dirty="0"/>
              <a:t>Monitor Contract Opportunities</a:t>
            </a:r>
            <a:endParaRPr lang="en-US" dirty="0"/>
          </a:p>
          <a:p>
            <a:pPr>
              <a:buFont typeface="Arial" panose="020B0604020202020204" pitchFamily="34" charset="0"/>
              <a:buChar char="•"/>
            </a:pPr>
            <a:r>
              <a:rPr lang="en-US" i="1" dirty="0"/>
              <a:t>Use SAM.gov to track </a:t>
            </a:r>
            <a:r>
              <a:rPr lang="en-US" b="1" i="1" dirty="0"/>
              <a:t>relevant solicitations &amp; federal spending trends.</a:t>
            </a:r>
            <a:endParaRPr lang="en-US" dirty="0"/>
          </a:p>
          <a:p>
            <a:pPr>
              <a:buFont typeface="Arial" panose="020B0604020202020204" pitchFamily="34" charset="0"/>
              <a:buChar char="•"/>
            </a:pPr>
            <a:r>
              <a:rPr lang="en-US" i="1" dirty="0"/>
              <a:t>Set up </a:t>
            </a:r>
            <a:r>
              <a:rPr lang="en-US" b="1" i="1" dirty="0"/>
              <a:t>contract alerts</a:t>
            </a:r>
            <a:r>
              <a:rPr lang="en-US" i="1" dirty="0"/>
              <a:t> to receive notifications for new opportunities.</a:t>
            </a:r>
          </a:p>
          <a:p>
            <a:endParaRPr lang="en-US" dirty="0"/>
          </a:p>
          <a:p>
            <a:r>
              <a:rPr lang="en-US" dirty="0"/>
              <a:t>3️⃣ </a:t>
            </a:r>
            <a:r>
              <a:rPr lang="en-US" b="1" dirty="0"/>
              <a:t>Build a Strong Government Contracting Strategy</a:t>
            </a:r>
            <a:endParaRPr lang="en-US" dirty="0"/>
          </a:p>
          <a:p>
            <a:pPr>
              <a:buFont typeface="Arial" panose="020B0604020202020204" pitchFamily="34" charset="0"/>
              <a:buChar char="•"/>
            </a:pPr>
            <a:r>
              <a:rPr lang="en-US" i="1" dirty="0"/>
              <a:t>Enhance your DSBS profile to increase visibility with contracting officers.</a:t>
            </a:r>
            <a:endParaRPr lang="en-US" dirty="0"/>
          </a:p>
          <a:p>
            <a:pPr>
              <a:buFont typeface="Arial" panose="020B0604020202020204" pitchFamily="34" charset="0"/>
              <a:buChar char="•"/>
            </a:pPr>
            <a:r>
              <a:rPr lang="en-US" i="1" dirty="0"/>
              <a:t>Develop a </a:t>
            </a:r>
            <a:r>
              <a:rPr lang="en-US" b="1" i="1" dirty="0"/>
              <a:t>capability statement</a:t>
            </a:r>
            <a:r>
              <a:rPr lang="en-US" i="1" dirty="0"/>
              <a:t> to market your business effectively.</a:t>
            </a:r>
            <a:endParaRPr lang="en-US" dirty="0"/>
          </a:p>
          <a:p>
            <a:pPr>
              <a:buFont typeface="Arial" panose="020B0604020202020204" pitchFamily="34" charset="0"/>
              <a:buChar char="•"/>
            </a:pPr>
            <a:r>
              <a:rPr lang="en-US" i="1" dirty="0"/>
              <a:t>Consider small business certifications (e.g., 8(a), WOSB, HUBZone) if eligible.</a:t>
            </a:r>
            <a:endParaRPr lang="en-US" dirty="0"/>
          </a:p>
          <a:p>
            <a:endParaRPr lang="en-US" dirty="0"/>
          </a:p>
        </p:txBody>
      </p:sp>
    </p:spTree>
    <p:extLst>
      <p:ext uri="{BB962C8B-B14F-4D97-AF65-F5344CB8AC3E}">
        <p14:creationId xmlns:p14="http://schemas.microsoft.com/office/powerpoint/2010/main" val="191287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890F-F501-63AA-F62B-0A02551985AE}"/>
              </a:ext>
            </a:extLst>
          </p:cNvPr>
          <p:cNvSpPr>
            <a:spLocks noGrp="1"/>
          </p:cNvSpPr>
          <p:nvPr>
            <p:ph type="title"/>
          </p:nvPr>
        </p:nvSpPr>
        <p:spPr/>
        <p:txBody>
          <a:bodyPr/>
          <a:lstStyle/>
          <a:p>
            <a:r>
              <a:rPr lang="en-US" dirty="0"/>
              <a:t>Dynamic Small Business Search (DSBS)</a:t>
            </a:r>
          </a:p>
        </p:txBody>
      </p:sp>
    </p:spTree>
    <p:extLst>
      <p:ext uri="{BB962C8B-B14F-4D97-AF65-F5344CB8AC3E}">
        <p14:creationId xmlns:p14="http://schemas.microsoft.com/office/powerpoint/2010/main" val="407315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E33C8-B848-21A3-726B-EB4E7308527F}"/>
              </a:ext>
            </a:extLst>
          </p:cNvPr>
          <p:cNvSpPr>
            <a:spLocks noGrp="1"/>
          </p:cNvSpPr>
          <p:nvPr>
            <p:ph type="title"/>
          </p:nvPr>
        </p:nvSpPr>
        <p:spPr>
          <a:xfrm>
            <a:off x="838200" y="187325"/>
            <a:ext cx="10515600" cy="1325563"/>
          </a:xfrm>
        </p:spPr>
        <p:txBody>
          <a:bodyPr>
            <a:normAutofit fontScale="90000"/>
          </a:bodyPr>
          <a:lstStyle/>
          <a:p>
            <a:r>
              <a:rPr lang="en-US" dirty="0"/>
              <a:t>DSBS: The Key to Being Found by Federal Buyers</a:t>
            </a:r>
          </a:p>
        </p:txBody>
      </p:sp>
      <p:sp>
        <p:nvSpPr>
          <p:cNvPr id="5" name="Content Placeholder 4">
            <a:extLst>
              <a:ext uri="{FF2B5EF4-FFF2-40B4-BE49-F238E27FC236}">
                <a16:creationId xmlns:a16="http://schemas.microsoft.com/office/drawing/2014/main" id="{8C69B91A-CE38-EE9F-2AFE-3B377F18974C}"/>
              </a:ext>
            </a:extLst>
          </p:cNvPr>
          <p:cNvSpPr>
            <a:spLocks noGrp="1"/>
          </p:cNvSpPr>
          <p:nvPr>
            <p:ph sz="half" idx="1"/>
          </p:nvPr>
        </p:nvSpPr>
        <p:spPr>
          <a:xfrm>
            <a:off x="838200" y="1968499"/>
            <a:ext cx="5181600" cy="4208463"/>
          </a:xfrm>
        </p:spPr>
        <p:txBody>
          <a:bodyPr>
            <a:normAutofit fontScale="92500" lnSpcReduction="20000"/>
          </a:bodyPr>
          <a:lstStyle/>
          <a:p>
            <a:r>
              <a:rPr lang="en-US"/>
              <a:t>What is it?</a:t>
            </a:r>
          </a:p>
          <a:p>
            <a:pPr marL="342900" indent="-342900">
              <a:buFont typeface="Arial" panose="020B0604020202020204" pitchFamily="34" charset="0"/>
              <a:buChar char="•"/>
            </a:pPr>
            <a:r>
              <a:rPr lang="en-US" sz="2200">
                <a:hlinkClick r:id="rId3"/>
              </a:rPr>
              <a:t>Dynamic Small Business Search database</a:t>
            </a:r>
            <a:endParaRPr lang="en-US" sz="2200"/>
          </a:p>
          <a:p>
            <a:pPr marL="342900" indent="-342900">
              <a:buFont typeface="Arial" panose="020B0604020202020204" pitchFamily="34" charset="0"/>
              <a:buChar char="•"/>
            </a:pPr>
            <a:r>
              <a:rPr lang="en-US" sz="2200"/>
              <a:t>Managed by the Small Business Administration (SBA)</a:t>
            </a:r>
          </a:p>
          <a:p>
            <a:r>
              <a:rPr lang="en-US"/>
              <a:t>Who uses it?</a:t>
            </a:r>
          </a:p>
          <a:p>
            <a:pPr marL="457200" indent="-457200">
              <a:buFont typeface="Arial" panose="020B0604020202020204" pitchFamily="34" charset="0"/>
              <a:buChar char="•"/>
            </a:pPr>
            <a:r>
              <a:rPr lang="en-US"/>
              <a:t>Used by contracting officers and prime contractors</a:t>
            </a:r>
          </a:p>
          <a:p>
            <a:r>
              <a:rPr lang="en-US"/>
              <a:t>How do they use it?</a:t>
            </a:r>
          </a:p>
          <a:p>
            <a:pPr marL="457200" indent="-457200">
              <a:buFont typeface="Arial" panose="020B0604020202020204" pitchFamily="34" charset="0"/>
              <a:buChar char="•"/>
            </a:pPr>
            <a:r>
              <a:rPr lang="en-US"/>
              <a:t>Government buyers and prime contractors search DSBS to find small businesses that meet their requirements.</a:t>
            </a:r>
          </a:p>
          <a:p>
            <a:endParaRPr lang="en-US" dirty="0"/>
          </a:p>
        </p:txBody>
      </p:sp>
      <p:sp>
        <p:nvSpPr>
          <p:cNvPr id="6" name="Content Placeholder 5">
            <a:extLst>
              <a:ext uri="{FF2B5EF4-FFF2-40B4-BE49-F238E27FC236}">
                <a16:creationId xmlns:a16="http://schemas.microsoft.com/office/drawing/2014/main" id="{3A7F456E-8C54-1977-A91E-671FCF2A03F6}"/>
              </a:ext>
            </a:extLst>
          </p:cNvPr>
          <p:cNvSpPr>
            <a:spLocks noGrp="1"/>
          </p:cNvSpPr>
          <p:nvPr>
            <p:ph sz="half" idx="2"/>
          </p:nvPr>
        </p:nvSpPr>
        <p:spPr>
          <a:xfrm>
            <a:off x="6172200" y="1968499"/>
            <a:ext cx="5181600" cy="4208464"/>
          </a:xfrm>
        </p:spPr>
        <p:txBody>
          <a:bodyPr>
            <a:normAutofit fontScale="92500" lnSpcReduction="20000"/>
          </a:bodyPr>
          <a:lstStyle/>
          <a:p>
            <a:pPr algn="ctr"/>
            <a:r>
              <a:rPr lang="en-US" sz="2400" i="1" dirty="0"/>
              <a:t>An incomplete or poorly written DSBS profile can result in missed opportunities.</a:t>
            </a:r>
          </a:p>
        </p:txBody>
      </p:sp>
      <p:pic>
        <p:nvPicPr>
          <p:cNvPr id="3" name="Picture 2">
            <a:extLst>
              <a:ext uri="{FF2B5EF4-FFF2-40B4-BE49-F238E27FC236}">
                <a16:creationId xmlns:a16="http://schemas.microsoft.com/office/drawing/2014/main" id="{7C94914B-E901-CE9E-ACF9-D871A58BE6A6}"/>
              </a:ext>
            </a:extLst>
          </p:cNvPr>
          <p:cNvPicPr>
            <a:picLocks noChangeAspect="1"/>
          </p:cNvPicPr>
          <p:nvPr/>
        </p:nvPicPr>
        <p:blipFill>
          <a:blip r:embed="rId4"/>
          <a:stretch>
            <a:fillRect/>
          </a:stretch>
        </p:blipFill>
        <p:spPr>
          <a:xfrm>
            <a:off x="5919740" y="3355674"/>
            <a:ext cx="6272260" cy="2609287"/>
          </a:xfrm>
          <a:prstGeom prst="rect">
            <a:avLst/>
          </a:prstGeom>
        </p:spPr>
      </p:pic>
    </p:spTree>
    <p:extLst>
      <p:ext uri="{BB962C8B-B14F-4D97-AF65-F5344CB8AC3E}">
        <p14:creationId xmlns:p14="http://schemas.microsoft.com/office/powerpoint/2010/main" val="334763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B2AC2-D2CE-D2BA-E3E2-946132022FFB}"/>
              </a:ext>
            </a:extLst>
          </p:cNvPr>
          <p:cNvSpPr>
            <a:spLocks noGrp="1"/>
          </p:cNvSpPr>
          <p:nvPr>
            <p:ph type="title"/>
          </p:nvPr>
        </p:nvSpPr>
        <p:spPr/>
        <p:txBody>
          <a:bodyPr/>
          <a:lstStyle/>
          <a:p>
            <a:r>
              <a:rPr lang="en-US" dirty="0"/>
              <a:t>Key Elements of a DSBS Profile</a:t>
            </a:r>
          </a:p>
        </p:txBody>
      </p:sp>
      <p:sp>
        <p:nvSpPr>
          <p:cNvPr id="3" name="Content Placeholder 2">
            <a:extLst>
              <a:ext uri="{FF2B5EF4-FFF2-40B4-BE49-F238E27FC236}">
                <a16:creationId xmlns:a16="http://schemas.microsoft.com/office/drawing/2014/main" id="{C6A7D3F4-E44F-E523-2530-97C18194DDCB}"/>
              </a:ext>
            </a:extLst>
          </p:cNvPr>
          <p:cNvSpPr>
            <a:spLocks noGrp="1"/>
          </p:cNvSpPr>
          <p:nvPr>
            <p:ph sz="half" idx="1"/>
          </p:nvPr>
        </p:nvSpPr>
        <p:spPr/>
        <p:txBody>
          <a:bodyPr>
            <a:normAutofit fontScale="70000" lnSpcReduction="20000"/>
          </a:bodyPr>
          <a:lstStyle/>
          <a:p>
            <a:r>
              <a:rPr lang="en-US" dirty="0"/>
              <a:t>📌 </a:t>
            </a:r>
            <a:r>
              <a:rPr lang="en-US" b="1" dirty="0"/>
              <a:t>What’s Already in DSBS (Auto-Populated from SAM.gov): </a:t>
            </a:r>
            <a:r>
              <a:rPr lang="en-US" dirty="0"/>
              <a:t>Company name, address, NAICS, certifications and contact details.</a:t>
            </a:r>
          </a:p>
          <a:p>
            <a:pPr lvl="0"/>
            <a:endParaRPr lang="en-US" dirty="0"/>
          </a:p>
          <a:p>
            <a:pPr lvl="0"/>
            <a:r>
              <a:rPr lang="en-US" dirty="0"/>
              <a:t>📌 </a:t>
            </a:r>
            <a:r>
              <a:rPr lang="en-US" b="1" dirty="0"/>
              <a:t>What You Must Optimize &amp; Control:</a:t>
            </a:r>
          </a:p>
          <a:p>
            <a:pPr marL="342900" lvl="0" indent="-342900">
              <a:buFont typeface="Arial" panose="020B0604020202020204" pitchFamily="34" charset="0"/>
              <a:buChar char="•"/>
            </a:pPr>
            <a:r>
              <a:rPr lang="en-US" dirty="0"/>
              <a:t>Keywords (for searchability)</a:t>
            </a:r>
          </a:p>
          <a:p>
            <a:pPr marL="342900" lvl="0" indent="-342900">
              <a:buFont typeface="Arial" panose="020B0604020202020204" pitchFamily="34" charset="0"/>
              <a:buChar char="•"/>
            </a:pPr>
            <a:r>
              <a:rPr lang="en-US" dirty="0"/>
              <a:t>Capability Narrative (Your pitch)</a:t>
            </a:r>
          </a:p>
          <a:p>
            <a:pPr marL="342900" lvl="0" indent="-342900">
              <a:buFont typeface="Arial" panose="020B0604020202020204" pitchFamily="34" charset="0"/>
              <a:buChar char="•"/>
            </a:pPr>
            <a:r>
              <a:rPr lang="en-US" dirty="0"/>
              <a:t>Past Performance &amp; Certifications (builds credibility)</a:t>
            </a:r>
          </a:p>
          <a:p>
            <a:pPr marL="342900" lvl="0" indent="-342900">
              <a:buFont typeface="Arial" panose="020B0604020202020204" pitchFamily="34" charset="0"/>
              <a:buChar char="•"/>
            </a:pPr>
            <a:r>
              <a:rPr lang="en-US" dirty="0"/>
              <a:t>Bonding/Insurance levels</a:t>
            </a:r>
          </a:p>
          <a:p>
            <a:pPr marL="342900" lvl="0" indent="-342900">
              <a:buFont typeface="Arial" panose="020B0604020202020204" pitchFamily="34" charset="0"/>
              <a:buChar char="•"/>
            </a:pPr>
            <a:r>
              <a:rPr lang="en-US" dirty="0"/>
              <a:t>Quality certifications</a:t>
            </a:r>
          </a:p>
          <a:p>
            <a:endParaRPr lang="en-US" dirty="0"/>
          </a:p>
        </p:txBody>
      </p:sp>
      <p:sp>
        <p:nvSpPr>
          <p:cNvPr id="2" name="Content Placeholder 1">
            <a:extLst>
              <a:ext uri="{FF2B5EF4-FFF2-40B4-BE49-F238E27FC236}">
                <a16:creationId xmlns:a16="http://schemas.microsoft.com/office/drawing/2014/main" id="{3F694848-FA9E-E66D-FAFC-F28CBAACEC6B}"/>
              </a:ext>
            </a:extLst>
          </p:cNvPr>
          <p:cNvSpPr>
            <a:spLocks noGrp="1"/>
          </p:cNvSpPr>
          <p:nvPr>
            <p:ph sz="half" idx="2"/>
          </p:nvPr>
        </p:nvSpPr>
        <p:spPr/>
        <p:txBody>
          <a:bodyPr>
            <a:normAutofit fontScale="70000" lnSpcReduction="20000"/>
          </a:bodyPr>
          <a:lstStyle/>
          <a:p>
            <a:r>
              <a:rPr lang="en-US" b="1" dirty="0"/>
              <a:t>Character Limits &amp; Formatting:</a:t>
            </a:r>
          </a:p>
          <a:p>
            <a:pPr>
              <a:buFont typeface="Arial" panose="020B0604020202020204" pitchFamily="34" charset="0"/>
              <a:buChar char="•"/>
            </a:pPr>
            <a:r>
              <a:rPr lang="en-US" dirty="0"/>
              <a:t>Capability narrative: 2,000 characters</a:t>
            </a:r>
          </a:p>
          <a:p>
            <a:pPr>
              <a:buFont typeface="Arial" panose="020B0604020202020204" pitchFamily="34" charset="0"/>
              <a:buChar char="•"/>
            </a:pPr>
            <a:r>
              <a:rPr lang="en-US" dirty="0"/>
              <a:t>Keyword field: 255 characters</a:t>
            </a:r>
          </a:p>
          <a:p>
            <a:pPr>
              <a:buFont typeface="Arial" panose="020B0604020202020204" pitchFamily="34" charset="0"/>
              <a:buChar char="•"/>
            </a:pPr>
            <a:r>
              <a:rPr lang="en-US" dirty="0"/>
              <a:t>Use clear paragraphs in narrative sections</a:t>
            </a:r>
          </a:p>
          <a:p>
            <a:pPr>
              <a:buFont typeface="Arial" panose="020B0604020202020204" pitchFamily="34" charset="0"/>
              <a:buChar char="•"/>
            </a:pPr>
            <a:r>
              <a:rPr lang="en-US" dirty="0"/>
              <a:t>Include bullet points for easy scanning</a:t>
            </a:r>
          </a:p>
          <a:p>
            <a:pPr>
              <a:buFont typeface="Arial" panose="020B0604020202020204" pitchFamily="34" charset="0"/>
              <a:buChar char="•"/>
            </a:pPr>
            <a:r>
              <a:rPr lang="en-US" dirty="0"/>
              <a:t>Avoid all caps except for acronyms</a:t>
            </a:r>
          </a:p>
          <a:p>
            <a:endParaRPr lang="en-US" b="1" dirty="0"/>
          </a:p>
          <a:p>
            <a:r>
              <a:rPr lang="en-US" b="1" dirty="0"/>
              <a:t>Search Optimization:</a:t>
            </a:r>
          </a:p>
          <a:p>
            <a:pPr>
              <a:buFont typeface="Arial" panose="020B0604020202020204" pitchFamily="34" charset="0"/>
              <a:buChar char="•"/>
            </a:pPr>
            <a:r>
              <a:rPr lang="en-US" dirty="0"/>
              <a:t>Contracting officers often search by: </a:t>
            </a:r>
          </a:p>
          <a:p>
            <a:pPr marL="742950" lvl="1" indent="-285750">
              <a:buFont typeface="Arial" panose="020B0604020202020204" pitchFamily="34" charset="0"/>
              <a:buChar char="•"/>
            </a:pPr>
            <a:r>
              <a:rPr lang="en-US" dirty="0"/>
              <a:t>NAICS codes + location</a:t>
            </a:r>
          </a:p>
          <a:p>
            <a:pPr marL="742950" lvl="1" indent="-285750">
              <a:buFont typeface="Arial" panose="020B0604020202020204" pitchFamily="34" charset="0"/>
              <a:buChar char="•"/>
            </a:pPr>
            <a:r>
              <a:rPr lang="en-US" dirty="0"/>
              <a:t>Specific certifications + capabilities</a:t>
            </a:r>
          </a:p>
          <a:p>
            <a:pPr marL="742950" lvl="1" indent="-285750">
              <a:buFont typeface="Arial" panose="020B0604020202020204" pitchFamily="34" charset="0"/>
              <a:buChar char="•"/>
            </a:pPr>
            <a:r>
              <a:rPr lang="en-US" dirty="0"/>
              <a:t>Past performance in similar work</a:t>
            </a:r>
          </a:p>
          <a:p>
            <a:pPr marL="742950" lvl="1" indent="-285750">
              <a:buFont typeface="Arial" panose="020B0604020202020204" pitchFamily="34" charset="0"/>
              <a:buChar char="•"/>
            </a:pPr>
            <a:r>
              <a:rPr lang="en-US" dirty="0"/>
              <a:t>Geographic radius from project location</a:t>
            </a:r>
          </a:p>
          <a:p>
            <a:endParaRPr lang="en-US" dirty="0"/>
          </a:p>
        </p:txBody>
      </p:sp>
    </p:spTree>
    <p:extLst>
      <p:ext uri="{BB962C8B-B14F-4D97-AF65-F5344CB8AC3E}">
        <p14:creationId xmlns:p14="http://schemas.microsoft.com/office/powerpoint/2010/main" val="333645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2101-AE03-358D-23EA-67B1B095B3AC}"/>
              </a:ext>
            </a:extLst>
          </p:cNvPr>
          <p:cNvSpPr>
            <a:spLocks noGrp="1"/>
          </p:cNvSpPr>
          <p:nvPr>
            <p:ph type="title"/>
          </p:nvPr>
        </p:nvSpPr>
        <p:spPr>
          <a:xfrm>
            <a:off x="838200" y="365125"/>
            <a:ext cx="8415130" cy="1325563"/>
          </a:xfrm>
        </p:spPr>
        <p:txBody>
          <a:bodyPr/>
          <a:lstStyle/>
          <a:p>
            <a:r>
              <a:rPr lang="en-US" dirty="0"/>
              <a:t>Live Demonstration: DSBS</a:t>
            </a:r>
          </a:p>
        </p:txBody>
      </p:sp>
      <p:sp>
        <p:nvSpPr>
          <p:cNvPr id="3" name="Content Placeholder 2">
            <a:extLst>
              <a:ext uri="{FF2B5EF4-FFF2-40B4-BE49-F238E27FC236}">
                <a16:creationId xmlns:a16="http://schemas.microsoft.com/office/drawing/2014/main" id="{88C41D8B-802D-9DA1-189D-C34A61EA2C00}"/>
              </a:ext>
            </a:extLst>
          </p:cNvPr>
          <p:cNvSpPr>
            <a:spLocks noGrp="1"/>
          </p:cNvSpPr>
          <p:nvPr>
            <p:ph idx="1"/>
          </p:nvPr>
        </p:nvSpPr>
        <p:spPr>
          <a:xfrm>
            <a:off x="838200" y="1825625"/>
            <a:ext cx="8415130" cy="4351338"/>
          </a:xfrm>
        </p:spPr>
        <p:txBody>
          <a:bodyPr>
            <a:normAutofit/>
          </a:bodyPr>
          <a:lstStyle/>
          <a:p>
            <a:r>
              <a:rPr lang="en-US" dirty="0"/>
              <a:t>Access DSBS &amp; SBA Systems</a:t>
            </a:r>
          </a:p>
          <a:p>
            <a:pPr marL="1143000" lvl="1" indent="-457200"/>
            <a:r>
              <a:rPr lang="en-US" dirty="0"/>
              <a:t>🔗 </a:t>
            </a:r>
            <a:r>
              <a:rPr lang="en-US" b="1" dirty="0">
                <a:hlinkClick r:id="rId3"/>
              </a:rPr>
              <a:t>web.sba.gov</a:t>
            </a:r>
            <a:r>
              <a:rPr lang="en-US" dirty="0"/>
              <a:t> – </a:t>
            </a:r>
            <a:r>
              <a:rPr lang="en-US" i="1" dirty="0"/>
              <a:t>Landing page for SBA tools related to DSBS &amp; small business programs.</a:t>
            </a:r>
          </a:p>
          <a:p>
            <a:pPr marL="457200" indent="-457200"/>
            <a:r>
              <a:rPr lang="en-US" dirty="0"/>
              <a:t>Manage Your Profile in Pro-Net</a:t>
            </a:r>
            <a:endParaRPr lang="en-US" i="1" dirty="0"/>
          </a:p>
          <a:p>
            <a:pPr marL="1143000" lvl="1" indent="-457200"/>
            <a:r>
              <a:rPr lang="en-US" dirty="0"/>
              <a:t>🔗 </a:t>
            </a:r>
            <a:r>
              <a:rPr lang="en-US" b="1" dirty="0">
                <a:hlinkClick r:id="rId4"/>
              </a:rPr>
              <a:t>connect.sba.gov</a:t>
            </a:r>
            <a:r>
              <a:rPr lang="en-US" dirty="0"/>
              <a:t> – </a:t>
            </a:r>
            <a:r>
              <a:rPr lang="en-US" i="1" dirty="0"/>
              <a:t>Where you can edit &amp; update your DSBS profile.</a:t>
            </a:r>
          </a:p>
          <a:p>
            <a:r>
              <a:rPr lang="en-US" dirty="0"/>
              <a:t>Search for Your Business &amp; Competitors</a:t>
            </a:r>
          </a:p>
          <a:p>
            <a:pPr marL="1143000" lvl="1" indent="-457200"/>
            <a:r>
              <a:rPr lang="en-US" dirty="0"/>
              <a:t>🔗 </a:t>
            </a:r>
            <a:r>
              <a:rPr lang="en-US" b="1" dirty="0">
                <a:hlinkClick r:id="rId5"/>
              </a:rPr>
              <a:t>dsbs.sba.gov</a:t>
            </a:r>
            <a:r>
              <a:rPr lang="en-US" dirty="0"/>
              <a:t> – </a:t>
            </a:r>
            <a:r>
              <a:rPr lang="en-US" i="1" dirty="0"/>
              <a:t>The database where contracting officers search for small businesses.</a:t>
            </a:r>
            <a:endParaRPr lang="en-US" dirty="0"/>
          </a:p>
        </p:txBody>
      </p:sp>
      <p:sp>
        <p:nvSpPr>
          <p:cNvPr id="4" name="TextBox 3">
            <a:extLst>
              <a:ext uri="{FF2B5EF4-FFF2-40B4-BE49-F238E27FC236}">
                <a16:creationId xmlns:a16="http://schemas.microsoft.com/office/drawing/2014/main" id="{18C52D0B-9F34-D513-EA12-7CACFD8665E1}"/>
              </a:ext>
            </a:extLst>
          </p:cNvPr>
          <p:cNvSpPr txBox="1"/>
          <p:nvPr/>
        </p:nvSpPr>
        <p:spPr>
          <a:xfrm>
            <a:off x="6455885" y="5883007"/>
            <a:ext cx="5629620" cy="923330"/>
          </a:xfrm>
          <a:prstGeom prst="rect">
            <a:avLst/>
          </a:prstGeom>
          <a:noFill/>
        </p:spPr>
        <p:txBody>
          <a:bodyPr wrap="square" rtlCol="0">
            <a:spAutoFit/>
          </a:bodyPr>
          <a:lstStyle/>
          <a:p>
            <a:r>
              <a:rPr lang="en-US" i="1" dirty="0"/>
              <a:t>If you don’t see your business in DSBS or it’s missing key details, check your SAM.gov registration and update your profile through Pro-Net.</a:t>
            </a:r>
          </a:p>
        </p:txBody>
      </p:sp>
    </p:spTree>
    <p:extLst>
      <p:ext uri="{BB962C8B-B14F-4D97-AF65-F5344CB8AC3E}">
        <p14:creationId xmlns:p14="http://schemas.microsoft.com/office/powerpoint/2010/main" val="416713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3F18F4-FE94-1EDE-D843-04F72F265EFE}"/>
              </a:ext>
            </a:extLst>
          </p:cNvPr>
          <p:cNvSpPr>
            <a:spLocks noGrp="1"/>
          </p:cNvSpPr>
          <p:nvPr>
            <p:ph type="title"/>
          </p:nvPr>
        </p:nvSpPr>
        <p:spPr/>
        <p:txBody>
          <a:bodyPr/>
          <a:lstStyle/>
          <a:p>
            <a:r>
              <a:rPr lang="en-US" dirty="0"/>
              <a:t>DSBS Resources</a:t>
            </a:r>
          </a:p>
        </p:txBody>
      </p:sp>
      <p:sp>
        <p:nvSpPr>
          <p:cNvPr id="11" name="Text Placeholder 10">
            <a:extLst>
              <a:ext uri="{FF2B5EF4-FFF2-40B4-BE49-F238E27FC236}">
                <a16:creationId xmlns:a16="http://schemas.microsoft.com/office/drawing/2014/main" id="{9DEB0AAF-E4AB-529B-B693-B5D8DC9AD8F0}"/>
              </a:ext>
            </a:extLst>
          </p:cNvPr>
          <p:cNvSpPr>
            <a:spLocks noGrp="1"/>
          </p:cNvSpPr>
          <p:nvPr>
            <p:ph sz="half" idx="1"/>
          </p:nvPr>
        </p:nvSpPr>
        <p:spPr/>
        <p:txBody>
          <a:bodyPr/>
          <a:lstStyle/>
          <a:p>
            <a:r>
              <a:rPr lang="en-US" b="1" dirty="0"/>
              <a:t>Step by step process</a:t>
            </a:r>
          </a:p>
          <a:p>
            <a:pPr marL="457200" indent="-457200">
              <a:buFont typeface="Arial" panose="020B0604020202020204" pitchFamily="34" charset="0"/>
              <a:buChar char="•"/>
            </a:pPr>
            <a:r>
              <a:rPr lang="en-US" dirty="0"/>
              <a:t>https://www.youtube.com/watch?v=zO6haU-xOVg</a:t>
            </a:r>
          </a:p>
          <a:p>
            <a:r>
              <a:rPr lang="en-US" b="1" dirty="0"/>
              <a:t>FAQs</a:t>
            </a:r>
          </a:p>
          <a:p>
            <a:pPr marL="457200" indent="-457200">
              <a:buFont typeface="Arial" panose="020B0604020202020204" pitchFamily="34" charset="0"/>
              <a:buChar char="•"/>
            </a:pPr>
            <a:r>
              <a:rPr lang="en-US" dirty="0">
                <a:hlinkClick r:id="rId3"/>
              </a:rPr>
              <a:t>https://connect.sba.gov/Home/FAQS</a:t>
            </a:r>
            <a:endParaRPr lang="en-US" dirty="0"/>
          </a:p>
        </p:txBody>
      </p:sp>
      <p:pic>
        <p:nvPicPr>
          <p:cNvPr id="21" name="Picture 20" descr="A screenshot of a computer">
            <a:extLst>
              <a:ext uri="{FF2B5EF4-FFF2-40B4-BE49-F238E27FC236}">
                <a16:creationId xmlns:a16="http://schemas.microsoft.com/office/drawing/2014/main" id="{AB23F833-A8E7-4F44-A4AD-A554B08524A6}"/>
              </a:ext>
            </a:extLst>
          </p:cNvPr>
          <p:cNvPicPr>
            <a:picLocks noChangeAspect="1"/>
          </p:cNvPicPr>
          <p:nvPr/>
        </p:nvPicPr>
        <p:blipFill>
          <a:blip r:embed="rId4"/>
          <a:stretch>
            <a:fillRect/>
          </a:stretch>
        </p:blipFill>
        <p:spPr>
          <a:xfrm>
            <a:off x="6096000" y="3321984"/>
            <a:ext cx="5936041" cy="2854978"/>
          </a:xfrm>
          <a:prstGeom prst="rect">
            <a:avLst/>
          </a:prstGeom>
        </p:spPr>
      </p:pic>
    </p:spTree>
    <p:extLst>
      <p:ext uri="{BB962C8B-B14F-4D97-AF65-F5344CB8AC3E}">
        <p14:creationId xmlns:p14="http://schemas.microsoft.com/office/powerpoint/2010/main" val="146367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81D3-F37D-DEC2-1D9D-A2EFC528F533}"/>
              </a:ext>
            </a:extLst>
          </p:cNvPr>
          <p:cNvSpPr>
            <a:spLocks noGrp="1"/>
          </p:cNvSpPr>
          <p:nvPr>
            <p:ph type="title"/>
          </p:nvPr>
        </p:nvSpPr>
        <p:spPr>
          <a:xfrm>
            <a:off x="838200" y="123825"/>
            <a:ext cx="10566400" cy="1325563"/>
          </a:xfrm>
        </p:spPr>
        <p:txBody>
          <a:bodyPr/>
          <a:lstStyle/>
          <a:p>
            <a:r>
              <a:rPr lang="en-US" dirty="0"/>
              <a:t>Agenda</a:t>
            </a:r>
          </a:p>
        </p:txBody>
      </p:sp>
      <p:sp>
        <p:nvSpPr>
          <p:cNvPr id="5" name="Content Placeholder 4">
            <a:extLst>
              <a:ext uri="{FF2B5EF4-FFF2-40B4-BE49-F238E27FC236}">
                <a16:creationId xmlns:a16="http://schemas.microsoft.com/office/drawing/2014/main" id="{DC7A04CE-B3E8-A197-BFDC-834F2AA65594}"/>
              </a:ext>
            </a:extLst>
          </p:cNvPr>
          <p:cNvSpPr>
            <a:spLocks noGrp="1"/>
          </p:cNvSpPr>
          <p:nvPr>
            <p:ph idx="1"/>
          </p:nvPr>
        </p:nvSpPr>
        <p:spPr/>
        <p:txBody>
          <a:bodyPr/>
          <a:lstStyle/>
          <a:p>
            <a:pPr marL="457200" indent="-457200">
              <a:buFont typeface="Wingdings" panose="05000000000000000000" pitchFamily="2" charset="2"/>
              <a:buChar char="ü"/>
            </a:pPr>
            <a:r>
              <a:rPr lang="en-US" dirty="0"/>
              <a:t>NAICS: Understanding &amp; Selecting Industry Codes</a:t>
            </a:r>
          </a:p>
          <a:p>
            <a:pPr marL="457200" indent="-457200">
              <a:buFont typeface="Wingdings" panose="05000000000000000000" pitchFamily="2" charset="2"/>
              <a:buChar char="ü"/>
            </a:pPr>
            <a:r>
              <a:rPr lang="en-US" dirty="0"/>
              <a:t>SAM.gov: Registration </a:t>
            </a:r>
          </a:p>
          <a:p>
            <a:pPr marL="457200" indent="-457200">
              <a:buFont typeface="Wingdings" panose="05000000000000000000" pitchFamily="2" charset="2"/>
              <a:buChar char="ü"/>
            </a:pPr>
            <a:r>
              <a:rPr lang="en-US" dirty="0"/>
              <a:t>DSBS: Creating an Effective Profile</a:t>
            </a:r>
          </a:p>
          <a:p>
            <a:pPr marL="457200" indent="-457200">
              <a:buFont typeface="Wingdings" panose="05000000000000000000" pitchFamily="2" charset="2"/>
              <a:buChar char="ü"/>
            </a:pPr>
            <a:r>
              <a:rPr lang="en-US" dirty="0"/>
              <a:t>Live System Demonstrations</a:t>
            </a:r>
          </a:p>
          <a:p>
            <a:pPr marL="457200" indent="-457200">
              <a:buFont typeface="Wingdings" panose="05000000000000000000" pitchFamily="2" charset="2"/>
              <a:buChar char="ü"/>
            </a:pPr>
            <a:r>
              <a:rPr lang="en-US" dirty="0"/>
              <a:t>Q&amp;A</a:t>
            </a:r>
          </a:p>
        </p:txBody>
      </p:sp>
    </p:spTree>
    <p:extLst>
      <p:ext uri="{BB962C8B-B14F-4D97-AF65-F5344CB8AC3E}">
        <p14:creationId xmlns:p14="http://schemas.microsoft.com/office/powerpoint/2010/main" val="293645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4D8A-9E48-B78B-87C7-370A198DF7C5}"/>
              </a:ext>
            </a:extLst>
          </p:cNvPr>
          <p:cNvSpPr>
            <a:spLocks noGrp="1"/>
          </p:cNvSpPr>
          <p:nvPr>
            <p:ph type="title"/>
          </p:nvPr>
        </p:nvSpPr>
        <p:spPr/>
        <p:txBody>
          <a:bodyPr/>
          <a:lstStyle/>
          <a:p>
            <a:r>
              <a:rPr lang="en-US" dirty="0"/>
              <a:t>Optimize DSBS Profile</a:t>
            </a:r>
          </a:p>
        </p:txBody>
      </p:sp>
      <p:sp>
        <p:nvSpPr>
          <p:cNvPr id="3" name="Content Placeholder 2">
            <a:extLst>
              <a:ext uri="{FF2B5EF4-FFF2-40B4-BE49-F238E27FC236}">
                <a16:creationId xmlns:a16="http://schemas.microsoft.com/office/drawing/2014/main" id="{F93EC8E4-3017-6751-B2FB-703C8FEE99BB}"/>
              </a:ext>
            </a:extLst>
          </p:cNvPr>
          <p:cNvSpPr>
            <a:spLocks noGrp="1"/>
          </p:cNvSpPr>
          <p:nvPr>
            <p:ph sz="half" idx="1"/>
          </p:nvPr>
        </p:nvSpPr>
        <p:spPr/>
        <p:txBody>
          <a:bodyPr>
            <a:normAutofit fontScale="85000" lnSpcReduction="10000"/>
          </a:bodyPr>
          <a:lstStyle/>
          <a:p>
            <a:r>
              <a:rPr lang="en-US" b="1" dirty="0"/>
              <a:t>Keyword Strategy:</a:t>
            </a:r>
          </a:p>
          <a:p>
            <a:pPr>
              <a:buFont typeface="Arial" panose="020B0604020202020204" pitchFamily="34" charset="0"/>
              <a:buChar char="•"/>
            </a:pPr>
            <a:r>
              <a:rPr lang="en-US" dirty="0"/>
              <a:t>Use both industry-standard terms and government terminology</a:t>
            </a:r>
          </a:p>
          <a:p>
            <a:pPr>
              <a:buFont typeface="Arial" panose="020B0604020202020204" pitchFamily="34" charset="0"/>
              <a:buChar char="•"/>
            </a:pPr>
            <a:r>
              <a:rPr lang="en-US" dirty="0"/>
              <a:t>Include common abbreviations (e.g., IT and Information Technology)</a:t>
            </a:r>
          </a:p>
          <a:p>
            <a:pPr>
              <a:buFont typeface="Arial" panose="020B0604020202020204" pitchFamily="34" charset="0"/>
              <a:buChar char="•"/>
            </a:pPr>
            <a:r>
              <a:rPr lang="en-US" dirty="0"/>
              <a:t>Think like a contracting officer - what terms would they search?</a:t>
            </a:r>
          </a:p>
          <a:p>
            <a:pPr>
              <a:buFont typeface="Arial" panose="020B0604020202020204" pitchFamily="34" charset="0"/>
              <a:buChar char="•"/>
            </a:pPr>
            <a:r>
              <a:rPr lang="en-US" dirty="0"/>
              <a:t>Place most important keywords early in descriptions</a:t>
            </a:r>
          </a:p>
          <a:p>
            <a:pPr>
              <a:buFont typeface="Arial" panose="020B0604020202020204" pitchFamily="34" charset="0"/>
              <a:buChar char="•"/>
            </a:pPr>
            <a:r>
              <a:rPr lang="en-US" dirty="0"/>
              <a:t>Use variations (e.g., cybersecurity, cyber security, cyber-security)</a:t>
            </a:r>
          </a:p>
        </p:txBody>
      </p:sp>
      <p:sp>
        <p:nvSpPr>
          <p:cNvPr id="4" name="Content Placeholder 3">
            <a:extLst>
              <a:ext uri="{FF2B5EF4-FFF2-40B4-BE49-F238E27FC236}">
                <a16:creationId xmlns:a16="http://schemas.microsoft.com/office/drawing/2014/main" id="{0463C26A-B74A-A8B8-96F2-831800F37D9F}"/>
              </a:ext>
            </a:extLst>
          </p:cNvPr>
          <p:cNvSpPr>
            <a:spLocks noGrp="1"/>
          </p:cNvSpPr>
          <p:nvPr>
            <p:ph sz="half" idx="2"/>
          </p:nvPr>
        </p:nvSpPr>
        <p:spPr/>
        <p:txBody>
          <a:bodyPr>
            <a:normAutofit fontScale="85000" lnSpcReduction="10000"/>
          </a:bodyPr>
          <a:lstStyle/>
          <a:p>
            <a:pPr>
              <a:lnSpc>
                <a:spcPct val="100000"/>
              </a:lnSpc>
              <a:spcBef>
                <a:spcPts val="600"/>
              </a:spcBef>
            </a:pPr>
            <a:r>
              <a:rPr lang="en-US" b="1" dirty="0"/>
              <a:t>Common DSBS Mistakes to Avoid</a:t>
            </a:r>
            <a:r>
              <a:rPr lang="en-US" dirty="0"/>
              <a:t>🚫 </a:t>
            </a:r>
          </a:p>
          <a:p>
            <a:pPr marL="342900" indent="-342900">
              <a:lnSpc>
                <a:spcPct val="100000"/>
              </a:lnSpc>
              <a:spcBef>
                <a:spcPts val="600"/>
              </a:spcBef>
              <a:buFont typeface="Arial" panose="020B0604020202020204" pitchFamily="34" charset="0"/>
              <a:buChar char="•"/>
            </a:pPr>
            <a:r>
              <a:rPr lang="en-US" dirty="0"/>
              <a:t>Weak Capability Narrative – Too vague, lacks details</a:t>
            </a:r>
          </a:p>
          <a:p>
            <a:pPr marL="342900" indent="-342900">
              <a:lnSpc>
                <a:spcPct val="100000"/>
              </a:lnSpc>
              <a:spcBef>
                <a:spcPts val="600"/>
              </a:spcBef>
              <a:buFont typeface="Arial" panose="020B0604020202020204" pitchFamily="34" charset="0"/>
              <a:buChar char="•"/>
            </a:pPr>
            <a:r>
              <a:rPr lang="en-US" dirty="0"/>
              <a:t>No Keywords – Won’t show up in search results</a:t>
            </a:r>
          </a:p>
          <a:p>
            <a:pPr marL="342900" indent="-342900">
              <a:lnSpc>
                <a:spcPct val="100000"/>
              </a:lnSpc>
              <a:spcBef>
                <a:spcPts val="600"/>
              </a:spcBef>
              <a:buFont typeface="Arial" panose="020B0604020202020204" pitchFamily="34" charset="0"/>
              <a:buChar char="•"/>
            </a:pPr>
            <a:r>
              <a:rPr lang="en-US" dirty="0"/>
              <a:t>Missing Past Performance – Even commercial projects count</a:t>
            </a:r>
          </a:p>
          <a:p>
            <a:pPr marL="342900" indent="-342900">
              <a:lnSpc>
                <a:spcPct val="100000"/>
              </a:lnSpc>
              <a:spcBef>
                <a:spcPts val="600"/>
              </a:spcBef>
              <a:buFont typeface="Arial" panose="020B0604020202020204" pitchFamily="34" charset="0"/>
              <a:buChar char="•"/>
            </a:pPr>
            <a:r>
              <a:rPr lang="en-US" dirty="0"/>
              <a:t>Personal Email – Use a business email (e.g., </a:t>
            </a:r>
            <a:r>
              <a:rPr lang="en-US" dirty="0">
                <a:hlinkClick r:id="rId3"/>
              </a:rPr>
              <a:t>govbiz@company.com</a:t>
            </a:r>
            <a:r>
              <a:rPr lang="en-US" dirty="0"/>
              <a:t>)</a:t>
            </a:r>
          </a:p>
          <a:p>
            <a:pPr marL="342900" indent="-342900">
              <a:lnSpc>
                <a:spcPct val="100000"/>
              </a:lnSpc>
              <a:spcBef>
                <a:spcPts val="600"/>
              </a:spcBef>
              <a:buFont typeface="Arial" panose="020B0604020202020204" pitchFamily="34" charset="0"/>
              <a:buChar char="•"/>
            </a:pPr>
            <a:r>
              <a:rPr lang="en-US" dirty="0"/>
              <a:t>Not Updating Regularly – Refresh at least quarterly</a:t>
            </a:r>
          </a:p>
        </p:txBody>
      </p:sp>
    </p:spTree>
    <p:extLst>
      <p:ext uri="{BB962C8B-B14F-4D97-AF65-F5344CB8AC3E}">
        <p14:creationId xmlns:p14="http://schemas.microsoft.com/office/powerpoint/2010/main" val="422156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F0A50-1D60-3B8E-8BC7-67EF95CE940D}"/>
              </a:ext>
            </a:extLst>
          </p:cNvPr>
          <p:cNvSpPr>
            <a:spLocks noGrp="1"/>
          </p:cNvSpPr>
          <p:nvPr>
            <p:ph type="title"/>
          </p:nvPr>
        </p:nvSpPr>
        <p:spPr/>
        <p:txBody>
          <a:bodyPr/>
          <a:lstStyle/>
          <a:p>
            <a:r>
              <a:rPr lang="en-US" dirty="0"/>
              <a:t>Next Steps</a:t>
            </a:r>
          </a:p>
        </p:txBody>
      </p:sp>
      <p:pic>
        <p:nvPicPr>
          <p:cNvPr id="2" name="Content Placeholder 4" descr="A person holding a map">
            <a:extLst>
              <a:ext uri="{FF2B5EF4-FFF2-40B4-BE49-F238E27FC236}">
                <a16:creationId xmlns:a16="http://schemas.microsoft.com/office/drawing/2014/main" id="{FB5EAF1E-3A9B-D05D-3F6A-1F4CD689DA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2200" y="2617898"/>
            <a:ext cx="5181600" cy="2909667"/>
          </a:xfrm>
          <a:prstGeom prst="rect">
            <a:avLst/>
          </a:prstGeom>
        </p:spPr>
      </p:pic>
    </p:spTree>
    <p:extLst>
      <p:ext uri="{BB962C8B-B14F-4D97-AF65-F5344CB8AC3E}">
        <p14:creationId xmlns:p14="http://schemas.microsoft.com/office/powerpoint/2010/main" val="92550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6187CE-77F7-3FC3-8EFA-8F83FAE27E7A}"/>
              </a:ext>
            </a:extLst>
          </p:cNvPr>
          <p:cNvSpPr>
            <a:spLocks noGrp="1"/>
          </p:cNvSpPr>
          <p:nvPr>
            <p:ph type="title"/>
          </p:nvPr>
        </p:nvSpPr>
        <p:spPr/>
        <p:txBody>
          <a:bodyPr/>
          <a:lstStyle/>
          <a:p>
            <a:r>
              <a:rPr lang="en-US" dirty="0"/>
              <a:t>Your Path Forward</a:t>
            </a:r>
          </a:p>
        </p:txBody>
      </p:sp>
      <p:sp>
        <p:nvSpPr>
          <p:cNvPr id="7" name="Content Placeholder 6">
            <a:extLst>
              <a:ext uri="{FF2B5EF4-FFF2-40B4-BE49-F238E27FC236}">
                <a16:creationId xmlns:a16="http://schemas.microsoft.com/office/drawing/2014/main" id="{CB145678-BF9B-5BB9-2009-68D7B5C338FD}"/>
              </a:ext>
            </a:extLst>
          </p:cNvPr>
          <p:cNvSpPr>
            <a:spLocks noGrp="1"/>
          </p:cNvSpPr>
          <p:nvPr>
            <p:ph sz="half" idx="1"/>
          </p:nvPr>
        </p:nvSpPr>
        <p:spPr>
          <a:xfrm>
            <a:off x="578225" y="1804314"/>
            <a:ext cx="5060577" cy="2388348"/>
          </a:xfrm>
        </p:spPr>
        <p:txBody>
          <a:bodyPr numCol="1">
            <a:normAutofit fontScale="62500" lnSpcReduction="20000"/>
          </a:bodyPr>
          <a:lstStyle/>
          <a:p>
            <a:r>
              <a:rPr lang="en-US" sz="3200" b="1" dirty="0"/>
              <a:t>🚀 Step 1: Maintain Your SAM.gov Registration</a:t>
            </a:r>
          </a:p>
          <a:p>
            <a:pPr marL="457200" indent="-457200">
              <a:buFont typeface="Wingdings" panose="05000000000000000000" pitchFamily="2" charset="2"/>
              <a:buChar char="q"/>
            </a:pPr>
            <a:r>
              <a:rPr lang="en-US" dirty="0"/>
              <a:t>Research and select codes that reflect your capabilities</a:t>
            </a:r>
          </a:p>
          <a:p>
            <a:pPr marL="457200" indent="-457200">
              <a:buFont typeface="Wingdings" panose="05000000000000000000" pitchFamily="2" charset="2"/>
              <a:buChar char="q"/>
            </a:pPr>
            <a:r>
              <a:rPr lang="en-US" dirty="0"/>
              <a:t>Review codes annually as your business evolves</a:t>
            </a:r>
          </a:p>
          <a:p>
            <a:pPr marL="457200" indent="-457200">
              <a:buFont typeface="Wingdings" panose="05000000000000000000" pitchFamily="2" charset="2"/>
              <a:buChar char="q"/>
            </a:pPr>
            <a:r>
              <a:rPr lang="en-US" dirty="0"/>
              <a:t>Understand how size standards impact contract eligibility</a:t>
            </a:r>
          </a:p>
          <a:p>
            <a:pPr marL="457200" indent="-457200">
              <a:buFont typeface="Wingdings" panose="05000000000000000000" pitchFamily="2" charset="2"/>
              <a:buChar char="q"/>
            </a:pPr>
            <a:r>
              <a:rPr lang="en-US" dirty="0"/>
              <a:t>Update your Sam.gov profile annually and ensure POC information is correct.</a:t>
            </a:r>
          </a:p>
          <a:p>
            <a:endParaRPr lang="en-US" sz="3200" b="1" dirty="0"/>
          </a:p>
          <a:p>
            <a:endParaRPr lang="en-US" dirty="0"/>
          </a:p>
          <a:p>
            <a:endParaRPr lang="en-US" dirty="0"/>
          </a:p>
        </p:txBody>
      </p:sp>
      <p:sp>
        <p:nvSpPr>
          <p:cNvPr id="2" name="Content Placeholder 1">
            <a:extLst>
              <a:ext uri="{FF2B5EF4-FFF2-40B4-BE49-F238E27FC236}">
                <a16:creationId xmlns:a16="http://schemas.microsoft.com/office/drawing/2014/main" id="{6F3DDCA9-8490-4D74-A88B-23C88F63F187}"/>
              </a:ext>
            </a:extLst>
          </p:cNvPr>
          <p:cNvSpPr>
            <a:spLocks noGrp="1"/>
          </p:cNvSpPr>
          <p:nvPr>
            <p:ph sz="half" idx="2"/>
          </p:nvPr>
        </p:nvSpPr>
        <p:spPr>
          <a:xfrm>
            <a:off x="2590800" y="4484088"/>
            <a:ext cx="8193741" cy="1702548"/>
          </a:xfrm>
        </p:spPr>
        <p:txBody>
          <a:bodyPr>
            <a:normAutofit fontScale="62500" lnSpcReduction="20000"/>
          </a:bodyPr>
          <a:lstStyle/>
          <a:p>
            <a:r>
              <a:rPr lang="en-US" sz="3200" b="1" dirty="0"/>
              <a:t>📅 Step 3: Stay Proactive &amp; Monitor Opportunities</a:t>
            </a:r>
          </a:p>
          <a:p>
            <a:pPr marL="457200" indent="-457200">
              <a:buFont typeface="Wingdings" panose="05000000000000000000" pitchFamily="2" charset="2"/>
              <a:buChar char="q"/>
            </a:pPr>
            <a:r>
              <a:rPr lang="en-US" dirty="0"/>
              <a:t>Mark your calendar for SAM.gov renewal at the 11-month mark.</a:t>
            </a:r>
          </a:p>
          <a:p>
            <a:pPr marL="457200" indent="-457200">
              <a:buFont typeface="Wingdings" panose="05000000000000000000" pitchFamily="2" charset="2"/>
              <a:buChar char="q"/>
            </a:pPr>
            <a:r>
              <a:rPr lang="en-US" dirty="0"/>
              <a:t>Regularly check for contract opportunities in SAM.gov &amp; DSBS.</a:t>
            </a:r>
          </a:p>
        </p:txBody>
      </p:sp>
      <p:sp>
        <p:nvSpPr>
          <p:cNvPr id="9" name="TextBox 8">
            <a:extLst>
              <a:ext uri="{FF2B5EF4-FFF2-40B4-BE49-F238E27FC236}">
                <a16:creationId xmlns:a16="http://schemas.microsoft.com/office/drawing/2014/main" id="{45D0FC8C-A528-A551-7DDC-A37CDB5FFBA2}"/>
              </a:ext>
            </a:extLst>
          </p:cNvPr>
          <p:cNvSpPr txBox="1"/>
          <p:nvPr/>
        </p:nvSpPr>
        <p:spPr>
          <a:xfrm>
            <a:off x="3745736" y="5956448"/>
            <a:ext cx="8350785" cy="646331"/>
          </a:xfrm>
          <a:prstGeom prst="rect">
            <a:avLst/>
          </a:prstGeom>
          <a:noFill/>
        </p:spPr>
        <p:txBody>
          <a:bodyPr wrap="square" rtlCol="0">
            <a:spAutoFit/>
          </a:bodyPr>
          <a:lstStyle/>
          <a:p>
            <a:r>
              <a:rPr lang="en-US" i="1" dirty="0"/>
              <a:t>Government contracting success doesn’t happen overnight. Consistency, regular updates, and proactive engagement are key to winning contracts.</a:t>
            </a:r>
          </a:p>
        </p:txBody>
      </p:sp>
      <p:sp>
        <p:nvSpPr>
          <p:cNvPr id="3" name="Content Placeholder 6">
            <a:extLst>
              <a:ext uri="{FF2B5EF4-FFF2-40B4-BE49-F238E27FC236}">
                <a16:creationId xmlns:a16="http://schemas.microsoft.com/office/drawing/2014/main" id="{8C0D7A8E-4129-6F56-8CED-B813A31C5005}"/>
              </a:ext>
            </a:extLst>
          </p:cNvPr>
          <p:cNvSpPr txBox="1">
            <a:spLocks/>
          </p:cNvSpPr>
          <p:nvPr/>
        </p:nvSpPr>
        <p:spPr>
          <a:xfrm>
            <a:off x="6369425" y="1812697"/>
            <a:ext cx="5056632" cy="2386584"/>
          </a:xfrm>
          <a:prstGeom prst="rect">
            <a:avLst/>
          </a:prstGeom>
        </p:spPr>
        <p:txBody>
          <a:bodyPr vert="horz" lIns="91440" tIns="45720" rIns="91440" bIns="45720" numCol="1"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t>🔍 Step 2: Optimize Your DSBS Profile &amp; Certifications</a:t>
            </a:r>
          </a:p>
          <a:p>
            <a:pPr marL="457200" indent="-457200">
              <a:buFont typeface="Wingdings" panose="05000000000000000000" pitchFamily="2" charset="2"/>
              <a:buChar char="q"/>
            </a:pPr>
            <a:r>
              <a:rPr lang="en-US" dirty="0"/>
              <a:t>Update certifications as you obtain them (e.g., WOSB, HUBZone).</a:t>
            </a:r>
          </a:p>
          <a:p>
            <a:pPr marL="457200" indent="-457200">
              <a:buFont typeface="Wingdings" panose="05000000000000000000" pitchFamily="2" charset="2"/>
              <a:buChar char="q"/>
            </a:pPr>
            <a:r>
              <a:rPr lang="en-US" dirty="0"/>
              <a:t>Refresh your capability narrative &amp; keywords quarterly to reflect changes.</a:t>
            </a:r>
          </a:p>
          <a:p>
            <a:pPr marL="457200" indent="-457200">
              <a:buFont typeface="Wingdings" panose="05000000000000000000" pitchFamily="2" charset="2"/>
              <a:buChar char="q"/>
            </a:pPr>
            <a:r>
              <a:rPr lang="en-US" dirty="0"/>
              <a:t>Write from a contracting officer’s perspective—what would they look for?</a:t>
            </a:r>
          </a:p>
          <a:p>
            <a:endParaRPr lang="en-US" sz="3200" b="1" dirty="0"/>
          </a:p>
          <a:p>
            <a:endParaRPr lang="en-US" dirty="0"/>
          </a:p>
          <a:p>
            <a:endParaRPr lang="en-US" dirty="0"/>
          </a:p>
        </p:txBody>
      </p:sp>
    </p:spTree>
    <p:extLst>
      <p:ext uri="{BB962C8B-B14F-4D97-AF65-F5344CB8AC3E}">
        <p14:creationId xmlns:p14="http://schemas.microsoft.com/office/powerpoint/2010/main" val="274140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Questions?</a:t>
            </a:r>
          </a:p>
        </p:txBody>
      </p:sp>
      <p:pic>
        <p:nvPicPr>
          <p:cNvPr id="9" name="Content Placeholder 8" descr="Back of people's heads and raised hands at corporate presentation with speaker and whiteboard out of focus in background">
            <a:extLst>
              <a:ext uri="{FF2B5EF4-FFF2-40B4-BE49-F238E27FC236}">
                <a16:creationId xmlns:a16="http://schemas.microsoft.com/office/drawing/2014/main" id="{78EDB41D-7C60-4A12-AF1E-29EBADDA10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3377" y="1847655"/>
            <a:ext cx="3945247" cy="2625895"/>
          </a:xfrm>
        </p:spPr>
      </p:pic>
      <p:sp>
        <p:nvSpPr>
          <p:cNvPr id="2" name="Rectangle 2">
            <a:extLst>
              <a:ext uri="{FF2B5EF4-FFF2-40B4-BE49-F238E27FC236}">
                <a16:creationId xmlns:a16="http://schemas.microsoft.com/office/drawing/2014/main" id="{23CAB277-0813-4440-9024-AD09929213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3">
            <a:extLst>
              <a:ext uri="{FF2B5EF4-FFF2-40B4-BE49-F238E27FC236}">
                <a16:creationId xmlns:a16="http://schemas.microsoft.com/office/drawing/2014/main" id="{553E1DBC-766A-4471-8EDE-5C8C53081E7A}"/>
              </a:ext>
            </a:extLst>
          </p:cNvPr>
          <p:cNvSpPr>
            <a:spLocks noChangeArrowheads="1"/>
          </p:cNvSpPr>
          <p:nvPr/>
        </p:nvSpPr>
        <p:spPr bwMode="auto">
          <a:xfrm>
            <a:off x="274638" y="1531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a:extLst>
              <a:ext uri="{FF2B5EF4-FFF2-40B4-BE49-F238E27FC236}">
                <a16:creationId xmlns:a16="http://schemas.microsoft.com/office/drawing/2014/main" id="{0E3F2EDC-824F-392C-FAE7-0CF085DF12FF}"/>
              </a:ext>
            </a:extLst>
          </p:cNvPr>
          <p:cNvSpPr txBox="1"/>
          <p:nvPr/>
        </p:nvSpPr>
        <p:spPr>
          <a:xfrm>
            <a:off x="8968154" y="2286000"/>
            <a:ext cx="2661138" cy="923330"/>
          </a:xfrm>
          <a:prstGeom prst="rect">
            <a:avLst/>
          </a:prstGeom>
          <a:noFill/>
        </p:spPr>
        <p:txBody>
          <a:bodyPr wrap="square" rtlCol="0">
            <a:spAutoFit/>
          </a:bodyPr>
          <a:lstStyle/>
          <a:p>
            <a:r>
              <a:rPr lang="en-US" dirty="0"/>
              <a:t>Presenter:</a:t>
            </a:r>
          </a:p>
          <a:p>
            <a:endParaRPr lang="en-US" dirty="0"/>
          </a:p>
          <a:p>
            <a:r>
              <a:rPr lang="en-US" dirty="0"/>
              <a:t>Visit </a:t>
            </a:r>
            <a:r>
              <a:rPr lang="en-US" dirty="0">
                <a:hlinkClick r:id="rId4"/>
              </a:rPr>
              <a:t>www.sbtdc.org</a:t>
            </a:r>
            <a:endParaRPr lang="en-US" dirty="0"/>
          </a:p>
        </p:txBody>
      </p:sp>
      <p:sp>
        <p:nvSpPr>
          <p:cNvPr id="6" name="TextBox 5">
            <a:extLst>
              <a:ext uri="{FF2B5EF4-FFF2-40B4-BE49-F238E27FC236}">
                <a16:creationId xmlns:a16="http://schemas.microsoft.com/office/drawing/2014/main" id="{252AC553-69F3-C9A8-4A15-FC5FE58E66F6}"/>
              </a:ext>
            </a:extLst>
          </p:cNvPr>
          <p:cNvSpPr txBox="1"/>
          <p:nvPr/>
        </p:nvSpPr>
        <p:spPr>
          <a:xfrm>
            <a:off x="274638" y="2006440"/>
            <a:ext cx="3848739" cy="2308324"/>
          </a:xfrm>
          <a:prstGeom prst="rect">
            <a:avLst/>
          </a:prstGeom>
          <a:noFill/>
        </p:spPr>
        <p:txBody>
          <a:bodyPr wrap="square" rtlCol="0">
            <a:spAutoFit/>
          </a:bodyPr>
          <a:lstStyle/>
          <a:p>
            <a:r>
              <a:rPr lang="en-US" dirty="0"/>
              <a:t>Please go to </a:t>
            </a:r>
            <a:r>
              <a:rPr lang="en-US" dirty="0">
                <a:hlinkClick r:id="rId5"/>
              </a:rPr>
              <a:t>https://forms.gle/b7pVFa23ccDgrsMS9</a:t>
            </a:r>
            <a:endParaRPr lang="en-US" dirty="0"/>
          </a:p>
          <a:p>
            <a:r>
              <a:rPr lang="en-US" dirty="0"/>
              <a:t>to complete survey</a:t>
            </a:r>
          </a:p>
          <a:p>
            <a:r>
              <a:rPr lang="en-US" dirty="0"/>
              <a:t>Please complete the survey to be sent the following:</a:t>
            </a:r>
          </a:p>
          <a:p>
            <a:pPr marL="457200" indent="-457200">
              <a:buFont typeface="Arial" panose="020B0604020202020204" pitchFamily="34" charset="0"/>
              <a:buChar char="•"/>
            </a:pPr>
            <a:r>
              <a:rPr lang="en-US" dirty="0"/>
              <a:t>Slides</a:t>
            </a:r>
          </a:p>
          <a:p>
            <a:pPr marL="457200" indent="-457200">
              <a:buFont typeface="Arial" panose="020B0604020202020204" pitchFamily="34" charset="0"/>
              <a:buChar char="•"/>
            </a:pPr>
            <a:r>
              <a:rPr lang="en-US" dirty="0"/>
              <a:t>Update on upcoming events</a:t>
            </a:r>
          </a:p>
          <a:p>
            <a:endParaRPr lang="en-US" dirty="0"/>
          </a:p>
        </p:txBody>
      </p:sp>
      <p:pic>
        <p:nvPicPr>
          <p:cNvPr id="8" name="Picture 7">
            <a:extLst>
              <a:ext uri="{FF2B5EF4-FFF2-40B4-BE49-F238E27FC236}">
                <a16:creationId xmlns:a16="http://schemas.microsoft.com/office/drawing/2014/main" id="{A0D281A0-FD39-321F-6617-DC3096C0C8A4}"/>
              </a:ext>
            </a:extLst>
          </p:cNvPr>
          <p:cNvPicPr>
            <a:picLocks noChangeAspect="1"/>
          </p:cNvPicPr>
          <p:nvPr/>
        </p:nvPicPr>
        <p:blipFill>
          <a:blip r:embed="rId6"/>
          <a:stretch>
            <a:fillRect/>
          </a:stretch>
        </p:blipFill>
        <p:spPr>
          <a:xfrm>
            <a:off x="3613381" y="5299167"/>
            <a:ext cx="4965238" cy="1108032"/>
          </a:xfrm>
          <a:prstGeom prst="rect">
            <a:avLst/>
          </a:prstGeom>
        </p:spPr>
      </p:pic>
    </p:spTree>
    <p:extLst>
      <p:ext uri="{BB962C8B-B14F-4D97-AF65-F5344CB8AC3E}">
        <p14:creationId xmlns:p14="http://schemas.microsoft.com/office/powerpoint/2010/main" val="40367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E7E7-3DC5-281B-D13E-F45C02F3B3E0}"/>
              </a:ext>
            </a:extLst>
          </p:cNvPr>
          <p:cNvSpPr>
            <a:spLocks noGrp="1"/>
          </p:cNvSpPr>
          <p:nvPr>
            <p:ph type="title"/>
          </p:nvPr>
        </p:nvSpPr>
        <p:spPr>
          <a:xfrm>
            <a:off x="838200" y="187325"/>
            <a:ext cx="10515600" cy="1325563"/>
          </a:xfrm>
        </p:spPr>
        <p:txBody>
          <a:bodyPr>
            <a:normAutofit fontScale="90000"/>
          </a:bodyPr>
          <a:lstStyle/>
          <a:p>
            <a:r>
              <a:rPr lang="en-US" dirty="0"/>
              <a:t>NAICS Codes – Your First Step in Federal Contracting</a:t>
            </a:r>
          </a:p>
        </p:txBody>
      </p:sp>
      <p:sp>
        <p:nvSpPr>
          <p:cNvPr id="3" name="Content Placeholder 2">
            <a:extLst>
              <a:ext uri="{FF2B5EF4-FFF2-40B4-BE49-F238E27FC236}">
                <a16:creationId xmlns:a16="http://schemas.microsoft.com/office/drawing/2014/main" id="{A9A97AE3-83FD-51A5-9757-B7EE4A343C13}"/>
              </a:ext>
            </a:extLst>
          </p:cNvPr>
          <p:cNvSpPr>
            <a:spLocks noGrp="1"/>
          </p:cNvSpPr>
          <p:nvPr>
            <p:ph sz="half" idx="1"/>
          </p:nvPr>
        </p:nvSpPr>
        <p:spPr>
          <a:xfrm>
            <a:off x="838200" y="1968499"/>
            <a:ext cx="5181600" cy="4208463"/>
          </a:xfrm>
        </p:spPr>
        <p:txBody>
          <a:bodyPr>
            <a:normAutofit fontScale="77500" lnSpcReduction="20000"/>
          </a:bodyPr>
          <a:lstStyle/>
          <a:p>
            <a:r>
              <a:rPr lang="en-US" dirty="0"/>
              <a:t>✅ </a:t>
            </a:r>
            <a:r>
              <a:rPr lang="en-US" b="1" dirty="0"/>
              <a:t>What is NAICS?</a:t>
            </a:r>
            <a:endParaRPr lang="en-US" dirty="0"/>
          </a:p>
          <a:p>
            <a:pPr>
              <a:buFont typeface="Arial" panose="020B0604020202020204" pitchFamily="34" charset="0"/>
              <a:buChar char="•"/>
            </a:pPr>
            <a:r>
              <a:rPr lang="en-US" dirty="0"/>
              <a:t>Federal classification system for business industries</a:t>
            </a:r>
          </a:p>
          <a:p>
            <a:pPr>
              <a:buFont typeface="Arial" panose="020B0604020202020204" pitchFamily="34" charset="0"/>
              <a:buChar char="•"/>
            </a:pPr>
            <a:r>
              <a:rPr lang="en-US" dirty="0"/>
              <a:t>Used in contracting, size standards, and economic data</a:t>
            </a:r>
          </a:p>
          <a:p>
            <a:pPr>
              <a:buFont typeface="Arial" panose="020B0604020202020204" pitchFamily="34" charset="0"/>
              <a:buChar char="•"/>
            </a:pPr>
            <a:r>
              <a:rPr lang="en-US" dirty="0"/>
              <a:t>Required for SAM.gov registration</a:t>
            </a:r>
          </a:p>
          <a:p>
            <a:r>
              <a:rPr lang="en-US" dirty="0"/>
              <a:t>✅ </a:t>
            </a:r>
            <a:r>
              <a:rPr lang="en-US" b="1" dirty="0"/>
              <a:t>How It Impacts You</a:t>
            </a:r>
            <a:endParaRPr lang="en-US" dirty="0"/>
          </a:p>
          <a:p>
            <a:pPr>
              <a:buFont typeface="Arial" panose="020B0604020202020204" pitchFamily="34" charset="0"/>
              <a:buChar char="•"/>
            </a:pPr>
            <a:r>
              <a:rPr lang="en-US" dirty="0"/>
              <a:t>Determines set-aside eligibility (small business, 8(a), HUBZone, etc.)</a:t>
            </a:r>
          </a:p>
          <a:p>
            <a:pPr>
              <a:buFont typeface="Arial" panose="020B0604020202020204" pitchFamily="34" charset="0"/>
              <a:buChar char="•"/>
            </a:pPr>
            <a:r>
              <a:rPr lang="en-US" dirty="0"/>
              <a:t>Prime contractors &amp; agencies search by NAICS to find businesses</a:t>
            </a:r>
          </a:p>
          <a:p>
            <a:pPr>
              <a:buFont typeface="Arial" panose="020B0604020202020204" pitchFamily="34" charset="0"/>
              <a:buChar char="•"/>
            </a:pPr>
            <a:r>
              <a:rPr lang="en-US" dirty="0"/>
              <a:t>Impacts whether you qualify as a small business under SBA rules</a:t>
            </a:r>
          </a:p>
          <a:p>
            <a:endParaRPr lang="en-US" dirty="0"/>
          </a:p>
        </p:txBody>
      </p:sp>
      <p:sp>
        <p:nvSpPr>
          <p:cNvPr id="4" name="Content Placeholder 3">
            <a:extLst>
              <a:ext uri="{FF2B5EF4-FFF2-40B4-BE49-F238E27FC236}">
                <a16:creationId xmlns:a16="http://schemas.microsoft.com/office/drawing/2014/main" id="{1BDB4920-EB8B-2FD0-A367-B28846A1DB19}"/>
              </a:ext>
            </a:extLst>
          </p:cNvPr>
          <p:cNvSpPr>
            <a:spLocks noGrp="1"/>
          </p:cNvSpPr>
          <p:nvPr>
            <p:ph sz="half" idx="2"/>
          </p:nvPr>
        </p:nvSpPr>
        <p:spPr>
          <a:xfrm>
            <a:off x="6172200" y="1968499"/>
            <a:ext cx="5181600" cy="4208464"/>
          </a:xfrm>
        </p:spPr>
        <p:txBody>
          <a:bodyPr>
            <a:normAutofit fontScale="77500" lnSpcReduction="20000"/>
          </a:bodyPr>
          <a:lstStyle/>
          <a:p>
            <a:r>
              <a:rPr lang="en-US" dirty="0"/>
              <a:t>✅ </a:t>
            </a:r>
            <a:r>
              <a:rPr lang="en-US" b="1" dirty="0"/>
              <a:t>Selecting the Right NAICS Code(s)</a:t>
            </a:r>
            <a:br>
              <a:rPr lang="en-US" dirty="0"/>
            </a:br>
            <a:r>
              <a:rPr lang="en-US" dirty="0"/>
              <a:t>✔ Pick primary NAICS that best describes your business</a:t>
            </a:r>
            <a:br>
              <a:rPr lang="en-US" dirty="0"/>
            </a:br>
            <a:r>
              <a:rPr lang="en-US" dirty="0"/>
              <a:t>✔ You can list multiple codes, but your primary should reflect core capabilities</a:t>
            </a:r>
            <a:br>
              <a:rPr lang="en-US" dirty="0"/>
            </a:br>
            <a:r>
              <a:rPr lang="en-US" dirty="0"/>
              <a:t>✔ Check size standards at SBA.gov to see if you qualify as small</a:t>
            </a:r>
            <a:br>
              <a:rPr lang="en-US" dirty="0"/>
            </a:br>
            <a:r>
              <a:rPr lang="en-US" dirty="0"/>
              <a:t>✔ Research similar businesses at census.gov/</a:t>
            </a:r>
            <a:r>
              <a:rPr lang="en-US" dirty="0" err="1"/>
              <a:t>naics</a:t>
            </a:r>
            <a:endParaRPr lang="en-US" dirty="0"/>
          </a:p>
          <a:p>
            <a:endParaRPr lang="en-US" dirty="0"/>
          </a:p>
          <a:p>
            <a:r>
              <a:rPr lang="en-US" dirty="0"/>
              <a:t>🎯 </a:t>
            </a:r>
            <a:r>
              <a:rPr lang="en-US" b="1" dirty="0"/>
              <a:t>Tip:</a:t>
            </a:r>
            <a:r>
              <a:rPr lang="en-US" dirty="0"/>
              <a:t> Avoid listing </a:t>
            </a:r>
            <a:r>
              <a:rPr lang="en-US" b="1" dirty="0"/>
              <a:t>too many</a:t>
            </a:r>
            <a:r>
              <a:rPr lang="en-US" dirty="0"/>
              <a:t> NAICS codes—it can dilute your focus!</a:t>
            </a:r>
          </a:p>
          <a:p>
            <a:endParaRPr lang="en-US" dirty="0"/>
          </a:p>
          <a:p>
            <a:r>
              <a:rPr lang="en-US" dirty="0"/>
              <a:t>🔗 </a:t>
            </a:r>
            <a:r>
              <a:rPr lang="en-US" b="1" dirty="0"/>
              <a:t>Resources:</a:t>
            </a:r>
            <a:r>
              <a:rPr lang="en-US" dirty="0"/>
              <a:t> </a:t>
            </a:r>
            <a:r>
              <a:rPr lang="en-US" dirty="0">
                <a:hlinkClick r:id="rId3"/>
              </a:rPr>
              <a:t>www.census.gov/naics</a:t>
            </a:r>
            <a:r>
              <a:rPr lang="en-US" dirty="0"/>
              <a:t> | </a:t>
            </a:r>
            <a:r>
              <a:rPr lang="en-US" dirty="0">
                <a:hlinkClick r:id="rId4"/>
              </a:rPr>
              <a:t>SBA Size Standards</a:t>
            </a:r>
            <a:endParaRPr lang="en-US" dirty="0"/>
          </a:p>
        </p:txBody>
      </p:sp>
    </p:spTree>
    <p:extLst>
      <p:ext uri="{BB962C8B-B14F-4D97-AF65-F5344CB8AC3E}">
        <p14:creationId xmlns:p14="http://schemas.microsoft.com/office/powerpoint/2010/main" val="346664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920CC6-F933-2687-68E2-B57D13A2D12E}"/>
              </a:ext>
            </a:extLst>
          </p:cNvPr>
          <p:cNvSpPr>
            <a:spLocks noGrp="1"/>
          </p:cNvSpPr>
          <p:nvPr>
            <p:ph type="title"/>
          </p:nvPr>
        </p:nvSpPr>
        <p:spPr>
          <a:xfrm>
            <a:off x="838200" y="1540774"/>
            <a:ext cx="8892209" cy="2852737"/>
          </a:xfrm>
        </p:spPr>
        <p:txBody>
          <a:bodyPr/>
          <a:lstStyle/>
          <a:p>
            <a:r>
              <a:rPr lang="en-US" dirty="0"/>
              <a:t>SAM Registration</a:t>
            </a:r>
          </a:p>
        </p:txBody>
      </p:sp>
    </p:spTree>
    <p:extLst>
      <p:ext uri="{BB962C8B-B14F-4D97-AF65-F5344CB8AC3E}">
        <p14:creationId xmlns:p14="http://schemas.microsoft.com/office/powerpoint/2010/main" val="356382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7C50-9D45-5CC0-6B2E-C2A42528EF4D}"/>
              </a:ext>
            </a:extLst>
          </p:cNvPr>
          <p:cNvSpPr>
            <a:spLocks noGrp="1"/>
          </p:cNvSpPr>
          <p:nvPr>
            <p:ph type="title"/>
          </p:nvPr>
        </p:nvSpPr>
        <p:spPr/>
        <p:txBody>
          <a:bodyPr/>
          <a:lstStyle/>
          <a:p>
            <a:r>
              <a:rPr lang="en-US" dirty="0"/>
              <a:t>What is SAM?</a:t>
            </a:r>
          </a:p>
        </p:txBody>
      </p:sp>
      <p:sp>
        <p:nvSpPr>
          <p:cNvPr id="3" name="Picture Placeholder 2">
            <a:extLst>
              <a:ext uri="{FF2B5EF4-FFF2-40B4-BE49-F238E27FC236}">
                <a16:creationId xmlns:a16="http://schemas.microsoft.com/office/drawing/2014/main" id="{17717543-21D1-F560-424B-2A24C04A044E}"/>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5F8BB46D-ADF6-F851-2CC6-7EC162E04331}"/>
              </a:ext>
            </a:extLst>
          </p:cNvPr>
          <p:cNvSpPr>
            <a:spLocks noGrp="1"/>
          </p:cNvSpPr>
          <p:nvPr>
            <p:ph type="body" sz="half" idx="2"/>
          </p:nvPr>
        </p:nvSpPr>
        <p:spPr/>
        <p:txBody>
          <a:bodyPr>
            <a:normAutofit/>
          </a:bodyPr>
          <a:lstStyle/>
          <a:p>
            <a:pPr lvl="0"/>
            <a:r>
              <a:rPr lang="en-US" dirty="0"/>
              <a:t>Definition: System for Award Management</a:t>
            </a:r>
          </a:p>
          <a:p>
            <a:pPr lvl="0"/>
            <a:r>
              <a:rPr lang="en-US" dirty="0"/>
              <a:t>What is it?: Central database for federal contracting</a:t>
            </a:r>
          </a:p>
          <a:p>
            <a:pPr lvl="0"/>
            <a:r>
              <a:rPr lang="en-US" dirty="0"/>
              <a:t>Who manages?: General Services Administration (GSA)</a:t>
            </a:r>
          </a:p>
          <a:p>
            <a:pPr lvl="0"/>
            <a:r>
              <a:rPr lang="en-US" dirty="0"/>
              <a:t>Why needed?: Required for federal contract/grants</a:t>
            </a:r>
          </a:p>
          <a:p>
            <a:pPr lvl="0"/>
            <a:r>
              <a:rPr lang="en-US" dirty="0"/>
              <a:t>What does it do?: </a:t>
            </a:r>
          </a:p>
          <a:p>
            <a:pPr marL="285750" lvl="0" indent="-285750">
              <a:buFont typeface="Arial" panose="020B0604020202020204" pitchFamily="34" charset="0"/>
              <a:buChar char="•"/>
            </a:pPr>
            <a:r>
              <a:rPr lang="en-US" dirty="0"/>
              <a:t>Platform for entity validation</a:t>
            </a:r>
          </a:p>
          <a:p>
            <a:pPr marL="285750" lvl="0" indent="-285750">
              <a:buFont typeface="Arial" panose="020B0604020202020204" pitchFamily="34" charset="0"/>
              <a:buChar char="•"/>
            </a:pPr>
            <a:r>
              <a:rPr lang="en-US" dirty="0"/>
              <a:t>Gateway to government opportunities</a:t>
            </a:r>
          </a:p>
          <a:p>
            <a:pPr marL="285750" lvl="0" indent="-285750">
              <a:buFont typeface="Arial" panose="020B0604020202020204" pitchFamily="34" charset="0"/>
              <a:buChar char="•"/>
            </a:pPr>
            <a:r>
              <a:rPr lang="en-US" dirty="0"/>
              <a:t>Enables electronic payment</a:t>
            </a:r>
          </a:p>
          <a:p>
            <a:pPr marL="285750" lvl="0" indent="-285750">
              <a:buFont typeface="Arial" panose="020B0604020202020204" pitchFamily="34" charset="0"/>
              <a:buChar char="•"/>
            </a:pPr>
            <a:r>
              <a:rPr lang="en-US" dirty="0"/>
              <a:t>Prerequisite for SBA certifications</a:t>
            </a:r>
          </a:p>
        </p:txBody>
      </p:sp>
      <p:pic>
        <p:nvPicPr>
          <p:cNvPr id="18" name="Picture 17">
            <a:extLst>
              <a:ext uri="{FF2B5EF4-FFF2-40B4-BE49-F238E27FC236}">
                <a16:creationId xmlns:a16="http://schemas.microsoft.com/office/drawing/2014/main" id="{05498A87-730D-89D5-A935-85AE56D0E37B}"/>
              </a:ext>
            </a:extLst>
          </p:cNvPr>
          <p:cNvPicPr>
            <a:picLocks noChangeAspect="1"/>
          </p:cNvPicPr>
          <p:nvPr/>
        </p:nvPicPr>
        <p:blipFill>
          <a:blip r:embed="rId3"/>
          <a:stretch>
            <a:fillRect/>
          </a:stretch>
        </p:blipFill>
        <p:spPr>
          <a:xfrm>
            <a:off x="5108221" y="987425"/>
            <a:ext cx="6445392" cy="3383802"/>
          </a:xfrm>
          <a:prstGeom prst="rect">
            <a:avLst/>
          </a:prstGeom>
        </p:spPr>
      </p:pic>
      <p:pic>
        <p:nvPicPr>
          <p:cNvPr id="6" name="Picture 10" descr="What is SAM.gov? – Federal Government ...">
            <a:extLst>
              <a:ext uri="{FF2B5EF4-FFF2-40B4-BE49-F238E27FC236}">
                <a16:creationId xmlns:a16="http://schemas.microsoft.com/office/drawing/2014/main" id="{99DF8A20-CC0C-B56B-252E-E2A3694E3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299" y="271739"/>
            <a:ext cx="977404" cy="87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6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9CDF7D-2F8D-A781-2637-D87A15B0E2AC}"/>
              </a:ext>
            </a:extLst>
          </p:cNvPr>
          <p:cNvSpPr>
            <a:spLocks noGrp="1"/>
          </p:cNvSpPr>
          <p:nvPr>
            <p:ph type="title"/>
          </p:nvPr>
        </p:nvSpPr>
        <p:spPr>
          <a:xfrm>
            <a:off x="838200" y="123825"/>
            <a:ext cx="10566400" cy="1325563"/>
          </a:xfrm>
        </p:spPr>
        <p:txBody>
          <a:bodyPr>
            <a:normAutofit fontScale="90000"/>
          </a:bodyPr>
          <a:lstStyle/>
          <a:p>
            <a:r>
              <a:rPr lang="en-US" dirty="0"/>
              <a:t>Step 1. Set up your login.gov Account for SAM registration</a:t>
            </a:r>
          </a:p>
        </p:txBody>
      </p:sp>
      <p:sp>
        <p:nvSpPr>
          <p:cNvPr id="8" name="Content Placeholder 7">
            <a:extLst>
              <a:ext uri="{FF2B5EF4-FFF2-40B4-BE49-F238E27FC236}">
                <a16:creationId xmlns:a16="http://schemas.microsoft.com/office/drawing/2014/main" id="{21486EDE-78C7-6E9C-646F-19AFAA8B91A3}"/>
              </a:ext>
            </a:extLst>
          </p:cNvPr>
          <p:cNvSpPr>
            <a:spLocks noGrp="1"/>
          </p:cNvSpPr>
          <p:nvPr>
            <p:ph idx="1"/>
          </p:nvPr>
        </p:nvSpPr>
        <p:spPr>
          <a:xfrm>
            <a:off x="838200" y="1978025"/>
            <a:ext cx="10566400" cy="3736975"/>
          </a:xfrm>
        </p:spPr>
        <p:txBody>
          <a:bodyPr>
            <a:normAutofit lnSpcReduction="10000"/>
          </a:bodyPr>
          <a:lstStyle/>
          <a:p>
            <a:r>
              <a:rPr lang="en-US" dirty="0"/>
              <a:t>Create a Login.gov Account</a:t>
            </a:r>
          </a:p>
          <a:p>
            <a:pPr marL="457200" indent="-457200">
              <a:buFont typeface="Wingdings" panose="05000000000000000000" pitchFamily="2" charset="2"/>
              <a:buChar char="q"/>
            </a:pPr>
            <a:r>
              <a:rPr lang="en-US" dirty="0"/>
              <a:t>Business email address (one you check regularly)</a:t>
            </a:r>
          </a:p>
          <a:p>
            <a:pPr marL="457200" indent="-457200">
              <a:buFont typeface="Wingdings" panose="05000000000000000000" pitchFamily="2" charset="2"/>
              <a:buChar char="q"/>
            </a:pPr>
            <a:r>
              <a:rPr lang="en-US" dirty="0"/>
              <a:t>Password (meeting security requirements of 12 characters long)</a:t>
            </a:r>
          </a:p>
          <a:p>
            <a:pPr marL="457200" indent="-457200">
              <a:buFont typeface="Wingdings" panose="05000000000000000000" pitchFamily="2" charset="2"/>
              <a:buChar char="q"/>
            </a:pPr>
            <a:r>
              <a:rPr lang="en-US" dirty="0"/>
              <a:t>Two-factor authentication (2FA) setup</a:t>
            </a:r>
          </a:p>
          <a:p>
            <a:pPr lvl="1"/>
            <a:r>
              <a:rPr lang="en-US" dirty="0"/>
              <a:t>Phone number or</a:t>
            </a:r>
          </a:p>
          <a:p>
            <a:pPr lvl="1"/>
            <a:r>
              <a:rPr lang="en-US" dirty="0"/>
              <a:t>Authentication app</a:t>
            </a:r>
          </a:p>
          <a:p>
            <a:pPr marL="457200" indent="-457200">
              <a:buFont typeface="Wingdings" panose="05000000000000000000" pitchFamily="2" charset="2"/>
              <a:buChar char="q"/>
            </a:pPr>
            <a:r>
              <a:rPr lang="en-US" dirty="0"/>
              <a:t>Use your login.gov ID and password</a:t>
            </a:r>
          </a:p>
          <a:p>
            <a:pPr marL="457200" indent="-457200">
              <a:buFont typeface="Wingdings" panose="05000000000000000000" pitchFamily="2" charset="2"/>
              <a:buChar char="q"/>
            </a:pPr>
            <a:r>
              <a:rPr lang="en-US" dirty="0"/>
              <a:t>Login to sam.gov and create an account.</a:t>
            </a:r>
          </a:p>
          <a:p>
            <a:endParaRPr lang="en-US" dirty="0"/>
          </a:p>
        </p:txBody>
      </p:sp>
      <p:pic>
        <p:nvPicPr>
          <p:cNvPr id="3" name="Picture 2">
            <a:extLst>
              <a:ext uri="{FF2B5EF4-FFF2-40B4-BE49-F238E27FC236}">
                <a16:creationId xmlns:a16="http://schemas.microsoft.com/office/drawing/2014/main" id="{F723EDAE-2DB9-22CB-D794-7C0EF618CBF9}"/>
              </a:ext>
            </a:extLst>
          </p:cNvPr>
          <p:cNvPicPr>
            <a:picLocks noChangeAspect="1"/>
          </p:cNvPicPr>
          <p:nvPr/>
        </p:nvPicPr>
        <p:blipFill>
          <a:blip r:embed="rId3"/>
          <a:stretch>
            <a:fillRect/>
          </a:stretch>
        </p:blipFill>
        <p:spPr>
          <a:xfrm>
            <a:off x="8761284" y="3781915"/>
            <a:ext cx="2827523" cy="378099"/>
          </a:xfrm>
          <a:prstGeom prst="rect">
            <a:avLst/>
          </a:prstGeom>
        </p:spPr>
      </p:pic>
      <p:pic>
        <p:nvPicPr>
          <p:cNvPr id="5" name="Picture 4">
            <a:extLst>
              <a:ext uri="{FF2B5EF4-FFF2-40B4-BE49-F238E27FC236}">
                <a16:creationId xmlns:a16="http://schemas.microsoft.com/office/drawing/2014/main" id="{FF7A03FB-A0FF-5598-B38C-594A54E774B1}"/>
              </a:ext>
            </a:extLst>
          </p:cNvPr>
          <p:cNvPicPr>
            <a:picLocks noChangeAspect="1"/>
          </p:cNvPicPr>
          <p:nvPr/>
        </p:nvPicPr>
        <p:blipFill>
          <a:blip r:embed="rId4">
            <a:alphaModFix amt="70000"/>
          </a:blip>
          <a:stretch>
            <a:fillRect/>
          </a:stretch>
        </p:blipFill>
        <p:spPr>
          <a:xfrm>
            <a:off x="8758656" y="4310552"/>
            <a:ext cx="4039164" cy="2953162"/>
          </a:xfrm>
          <a:prstGeom prst="rect">
            <a:avLst/>
          </a:prstGeom>
        </p:spPr>
      </p:pic>
    </p:spTree>
    <p:extLst>
      <p:ext uri="{BB962C8B-B14F-4D97-AF65-F5344CB8AC3E}">
        <p14:creationId xmlns:p14="http://schemas.microsoft.com/office/powerpoint/2010/main" val="148605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A74-C8B9-7907-CC6F-244E7E06D04F}"/>
              </a:ext>
            </a:extLst>
          </p:cNvPr>
          <p:cNvSpPr>
            <a:spLocks noGrp="1"/>
          </p:cNvSpPr>
          <p:nvPr>
            <p:ph type="title"/>
          </p:nvPr>
        </p:nvSpPr>
        <p:spPr/>
        <p:txBody>
          <a:bodyPr/>
          <a:lstStyle/>
          <a:p>
            <a:r>
              <a:rPr lang="en-US" dirty="0"/>
              <a:t>Step 2: Obtain a Unique Entity ID (UEI)</a:t>
            </a:r>
          </a:p>
        </p:txBody>
      </p:sp>
      <p:sp>
        <p:nvSpPr>
          <p:cNvPr id="3" name="Content Placeholder 2">
            <a:extLst>
              <a:ext uri="{FF2B5EF4-FFF2-40B4-BE49-F238E27FC236}">
                <a16:creationId xmlns:a16="http://schemas.microsoft.com/office/drawing/2014/main" id="{BAF779C1-E26D-14A1-50FB-83462A3CDE04}"/>
              </a:ext>
            </a:extLst>
          </p:cNvPr>
          <p:cNvSpPr>
            <a:spLocks noGrp="1"/>
          </p:cNvSpPr>
          <p:nvPr>
            <p:ph sz="half" idx="1"/>
          </p:nvPr>
        </p:nvSpPr>
        <p:spPr/>
        <p:txBody>
          <a:bodyPr>
            <a:normAutofit fontScale="70000" lnSpcReduction="20000"/>
          </a:bodyPr>
          <a:lstStyle/>
          <a:p>
            <a:pPr marL="457200" indent="-457200">
              <a:buFont typeface="Wingdings" panose="05000000000000000000" pitchFamily="2" charset="2"/>
              <a:buChar char="q"/>
            </a:pPr>
            <a:r>
              <a:rPr lang="en-US" dirty="0"/>
              <a:t>Go to SAM.gov and select “Sign in” then  Get Started with registration in Workspace</a:t>
            </a:r>
          </a:p>
          <a:p>
            <a:pPr marL="457200" indent="-457200">
              <a:buFont typeface="Wingdings" panose="05000000000000000000" pitchFamily="2" charset="2"/>
              <a:buChar char="q"/>
            </a:pPr>
            <a:r>
              <a:rPr lang="en-US" dirty="0"/>
              <a:t>Provide your organization's legal business name and physical address</a:t>
            </a:r>
          </a:p>
          <a:p>
            <a:pPr marL="457200" indent="-457200">
              <a:buFont typeface="Wingdings" panose="05000000000000000000" pitchFamily="2" charset="2"/>
              <a:buChar char="q"/>
            </a:pPr>
            <a:r>
              <a:rPr lang="en-US" dirty="0">
                <a:hlinkClick r:id="rId3"/>
              </a:rPr>
              <a:t>Acceptable documents </a:t>
            </a:r>
            <a:r>
              <a:rPr lang="en-US" dirty="0"/>
              <a:t>to provide existence of company</a:t>
            </a:r>
          </a:p>
          <a:p>
            <a:pPr marL="457200" indent="-457200">
              <a:buFont typeface="Wingdings" panose="05000000000000000000" pitchFamily="2" charset="2"/>
              <a:buChar char="q"/>
            </a:pPr>
            <a:r>
              <a:rPr lang="en-US" dirty="0">
                <a:hlinkClick r:id="rId4"/>
              </a:rPr>
              <a:t>Entity</a:t>
            </a:r>
            <a:r>
              <a:rPr lang="en-US" dirty="0"/>
              <a:t> Validation Document Requirements </a:t>
            </a:r>
          </a:p>
          <a:p>
            <a:pPr marL="457200" indent="-457200">
              <a:buFont typeface="Wingdings" panose="05000000000000000000" pitchFamily="2" charset="2"/>
              <a:buChar char="q"/>
            </a:pPr>
            <a:r>
              <a:rPr lang="en-US" dirty="0"/>
              <a:t>Takes 1-3 business days to validate for a UEI</a:t>
            </a:r>
          </a:p>
          <a:p>
            <a:pPr marL="457200" indent="-457200">
              <a:buFont typeface="Wingdings" panose="05000000000000000000" pitchFamily="2" charset="2"/>
              <a:buChar char="q"/>
            </a:pPr>
            <a:r>
              <a:rPr lang="en-US" dirty="0"/>
              <a:t>Claim your UEI (usually provided immediately if business is found, but may take 1-3 business days if additional verification is needed)</a:t>
            </a:r>
          </a:p>
          <a:p>
            <a:endParaRPr lang="en-US" dirty="0"/>
          </a:p>
        </p:txBody>
      </p:sp>
      <p:sp>
        <p:nvSpPr>
          <p:cNvPr id="8" name="TextBox 7">
            <a:extLst>
              <a:ext uri="{FF2B5EF4-FFF2-40B4-BE49-F238E27FC236}">
                <a16:creationId xmlns:a16="http://schemas.microsoft.com/office/drawing/2014/main" id="{612271DD-E0A5-2D29-6323-C36BBCA5DEF6}"/>
              </a:ext>
            </a:extLst>
          </p:cNvPr>
          <p:cNvSpPr txBox="1"/>
          <p:nvPr/>
        </p:nvSpPr>
        <p:spPr>
          <a:xfrm>
            <a:off x="2617076" y="5810845"/>
            <a:ext cx="5654565" cy="923330"/>
          </a:xfrm>
          <a:prstGeom prst="rect">
            <a:avLst/>
          </a:prstGeom>
          <a:noFill/>
        </p:spPr>
        <p:txBody>
          <a:bodyPr wrap="square" rtlCol="0">
            <a:spAutoFit/>
          </a:bodyPr>
          <a:lstStyle/>
          <a:p>
            <a:r>
              <a:rPr lang="en-US" b="1" dirty="0"/>
              <a:t>Tip:</a:t>
            </a:r>
            <a:r>
              <a:rPr lang="en-US" dirty="0"/>
              <a:t> </a:t>
            </a:r>
            <a:r>
              <a:rPr lang="en-US" i="1" dirty="0"/>
              <a:t>Ensure your business name and address match exactly with IRS &amp; Secretary of State records to avoid validation delays!</a:t>
            </a:r>
            <a:endParaRPr lang="en-US" dirty="0"/>
          </a:p>
        </p:txBody>
      </p:sp>
      <p:pic>
        <p:nvPicPr>
          <p:cNvPr id="5" name="Picture 4">
            <a:extLst>
              <a:ext uri="{FF2B5EF4-FFF2-40B4-BE49-F238E27FC236}">
                <a16:creationId xmlns:a16="http://schemas.microsoft.com/office/drawing/2014/main" id="{3C4F13AF-9D1E-540B-D08F-713D43524A70}"/>
              </a:ext>
            </a:extLst>
          </p:cNvPr>
          <p:cNvPicPr>
            <a:picLocks noChangeAspect="1"/>
          </p:cNvPicPr>
          <p:nvPr/>
        </p:nvPicPr>
        <p:blipFill>
          <a:blip r:embed="rId5"/>
          <a:stretch>
            <a:fillRect/>
          </a:stretch>
        </p:blipFill>
        <p:spPr>
          <a:xfrm>
            <a:off x="7566475" y="1996104"/>
            <a:ext cx="4248743" cy="1952898"/>
          </a:xfrm>
          <a:prstGeom prst="rect">
            <a:avLst/>
          </a:prstGeom>
        </p:spPr>
      </p:pic>
    </p:spTree>
    <p:extLst>
      <p:ext uri="{BB962C8B-B14F-4D97-AF65-F5344CB8AC3E}">
        <p14:creationId xmlns:p14="http://schemas.microsoft.com/office/powerpoint/2010/main" val="57397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B4BA73-AE1C-28A3-5C12-80F29057D88A}"/>
              </a:ext>
            </a:extLst>
          </p:cNvPr>
          <p:cNvSpPr>
            <a:spLocks noGrp="1"/>
          </p:cNvSpPr>
          <p:nvPr>
            <p:ph type="title"/>
          </p:nvPr>
        </p:nvSpPr>
        <p:spPr/>
        <p:txBody>
          <a:bodyPr/>
          <a:lstStyle/>
          <a:p>
            <a:r>
              <a:rPr lang="en-US" dirty="0"/>
              <a:t>Step 2: Resources</a:t>
            </a:r>
          </a:p>
        </p:txBody>
      </p:sp>
      <p:sp>
        <p:nvSpPr>
          <p:cNvPr id="5" name="Content Placeholder 4">
            <a:extLst>
              <a:ext uri="{FF2B5EF4-FFF2-40B4-BE49-F238E27FC236}">
                <a16:creationId xmlns:a16="http://schemas.microsoft.com/office/drawing/2014/main" id="{9AEC62B5-60F8-49E2-3D5D-9456CD66C0D7}"/>
              </a:ext>
            </a:extLst>
          </p:cNvPr>
          <p:cNvSpPr>
            <a:spLocks noGrp="1"/>
          </p:cNvSpPr>
          <p:nvPr>
            <p:ph sz="half" idx="1"/>
          </p:nvPr>
        </p:nvSpPr>
        <p:spPr/>
        <p:txBody>
          <a:bodyPr>
            <a:normAutofit fontScale="70000" lnSpcReduction="20000"/>
          </a:bodyPr>
          <a:lstStyle/>
          <a:p>
            <a:r>
              <a:rPr lang="en-US" dirty="0"/>
              <a:t>What do you need to get a Unique Entity ID?</a:t>
            </a:r>
          </a:p>
          <a:p>
            <a:pPr marL="457200" indent="-457200">
              <a:buFont typeface="Arial" panose="020B0604020202020204" pitchFamily="34" charset="0"/>
              <a:buChar char="•"/>
            </a:pPr>
            <a:r>
              <a:rPr lang="en-US" sz="2000" dirty="0"/>
              <a:t>Legal Business Name</a:t>
            </a:r>
          </a:p>
          <a:p>
            <a:pPr marL="457200" indent="-457200">
              <a:buFont typeface="Arial" panose="020B0604020202020204" pitchFamily="34" charset="0"/>
              <a:buChar char="•"/>
            </a:pPr>
            <a:r>
              <a:rPr lang="en-US" sz="2000" dirty="0"/>
              <a:t>Physical Address (no PO Boxes)</a:t>
            </a:r>
          </a:p>
          <a:p>
            <a:pPr marL="457200" indent="-457200">
              <a:buFont typeface="Arial" panose="020B0604020202020204" pitchFamily="34" charset="0"/>
              <a:buChar char="•"/>
            </a:pPr>
            <a:r>
              <a:rPr lang="en-US" sz="2000" dirty="0"/>
              <a:t>Start year or Year of Incorporation</a:t>
            </a:r>
          </a:p>
          <a:p>
            <a:pPr marL="457200" indent="-457200">
              <a:buFont typeface="Arial" panose="020B0604020202020204" pitchFamily="34" charset="0"/>
              <a:buChar char="•"/>
            </a:pPr>
            <a:r>
              <a:rPr lang="en-US" sz="2000" dirty="0"/>
              <a:t>State Incorporation</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
        <p:nvSpPr>
          <p:cNvPr id="6" name="Content Placeholder 5">
            <a:extLst>
              <a:ext uri="{FF2B5EF4-FFF2-40B4-BE49-F238E27FC236}">
                <a16:creationId xmlns:a16="http://schemas.microsoft.com/office/drawing/2014/main" id="{D042A7AE-5D20-BADC-6AF7-383F766B936C}"/>
              </a:ext>
            </a:extLst>
          </p:cNvPr>
          <p:cNvSpPr>
            <a:spLocks noGrp="1"/>
          </p:cNvSpPr>
          <p:nvPr>
            <p:ph sz="half" idx="2"/>
          </p:nvPr>
        </p:nvSpPr>
        <p:spPr/>
        <p:txBody>
          <a:bodyPr>
            <a:normAutofit fontScale="70000" lnSpcReduction="20000"/>
          </a:bodyPr>
          <a:lstStyle/>
          <a:p>
            <a:r>
              <a:rPr lang="en-US" dirty="0"/>
              <a:t>Step by Step videos</a:t>
            </a:r>
          </a:p>
          <a:p>
            <a:pPr marL="457200" indent="-457200">
              <a:buFont typeface="Arial" panose="020B0604020202020204" pitchFamily="34" charset="0"/>
              <a:buChar char="•"/>
            </a:pPr>
            <a:r>
              <a:rPr lang="en-US" dirty="0">
                <a:hlinkClick r:id="rId3"/>
              </a:rPr>
              <a:t>https://youtu.be/my9eIQheQDw?si=EJdfGnKKFf9U3hE9</a:t>
            </a:r>
            <a:r>
              <a:rPr lang="en-US" dirty="0"/>
              <a:t> </a:t>
            </a:r>
          </a:p>
          <a:p>
            <a:pPr marL="457200" indent="-457200">
              <a:buFont typeface="Arial" panose="020B0604020202020204" pitchFamily="34" charset="0"/>
              <a:buChar char="•"/>
            </a:pPr>
            <a:r>
              <a:rPr lang="en-US" dirty="0">
                <a:hlinkClick r:id="rId4"/>
              </a:rPr>
              <a:t>https://youtu.be/4RSHjczdxq8?si=rOGF7crsWQcr93Hr</a:t>
            </a:r>
            <a:endParaRPr lang="en-US" dirty="0"/>
          </a:p>
          <a:p>
            <a:pPr marL="457200" indent="-457200">
              <a:buFont typeface="Arial" panose="020B0604020202020204" pitchFamily="34" charset="0"/>
              <a:buChar char="•"/>
            </a:pPr>
            <a:r>
              <a:rPr lang="en-US" dirty="0">
                <a:hlinkClick r:id="rId5"/>
              </a:rPr>
              <a:t>https://youtu.be/my9eIQheQDw?si=VEzLvPy-CL0vOx3T</a:t>
            </a:r>
            <a:endParaRPr lang="en-US" dirty="0"/>
          </a:p>
          <a:p>
            <a:r>
              <a:rPr lang="en-US" dirty="0"/>
              <a:t>Validation Assistance Instructions</a:t>
            </a:r>
          </a:p>
          <a:p>
            <a:pPr marL="457200" indent="-457200">
              <a:buFont typeface="Arial" panose="020B0604020202020204" pitchFamily="34" charset="0"/>
              <a:buChar char="•"/>
            </a:pPr>
            <a:r>
              <a:rPr lang="en-US" dirty="0">
                <a:hlinkClick r:id="rId6"/>
              </a:rPr>
              <a:t>https://youtu.be/56NQ77JX5yo?si=mkhayDjtz1ryRZ1x</a:t>
            </a:r>
            <a:r>
              <a:rPr lang="en-US" dirty="0"/>
              <a:t> </a:t>
            </a:r>
          </a:p>
          <a:p>
            <a:r>
              <a:rPr lang="en-US" dirty="0"/>
              <a:t>Knowledge Base Instructions </a:t>
            </a:r>
          </a:p>
          <a:p>
            <a:pPr marL="457200" indent="-457200">
              <a:buFont typeface="Arial" panose="020B0604020202020204" pitchFamily="34" charset="0"/>
              <a:buChar char="•"/>
            </a:pPr>
            <a:r>
              <a:rPr lang="en-US" dirty="0">
                <a:hlinkClick r:id="rId7"/>
              </a:rPr>
              <a:t>https://www.fsd.gov/gsafsd_sp?id=kb_article_view&amp;sysparm_article=KB0038643</a:t>
            </a:r>
            <a:r>
              <a:rPr lang="en-US" dirty="0"/>
              <a:t> </a:t>
            </a:r>
          </a:p>
        </p:txBody>
      </p:sp>
      <p:pic>
        <p:nvPicPr>
          <p:cNvPr id="8" name="Picture 7">
            <a:hlinkClick r:id="rId5"/>
            <a:extLst>
              <a:ext uri="{FF2B5EF4-FFF2-40B4-BE49-F238E27FC236}">
                <a16:creationId xmlns:a16="http://schemas.microsoft.com/office/drawing/2014/main" id="{DD70CE53-AFD8-3D0F-8EB4-9259C54A69C9}"/>
              </a:ext>
            </a:extLst>
          </p:cNvPr>
          <p:cNvPicPr>
            <a:picLocks noChangeAspect="1"/>
          </p:cNvPicPr>
          <p:nvPr/>
        </p:nvPicPr>
        <p:blipFill>
          <a:blip r:embed="rId8"/>
          <a:stretch>
            <a:fillRect/>
          </a:stretch>
        </p:blipFill>
        <p:spPr>
          <a:xfrm>
            <a:off x="2157064" y="4215649"/>
            <a:ext cx="3296905" cy="1746161"/>
          </a:xfrm>
          <a:prstGeom prst="rect">
            <a:avLst/>
          </a:prstGeom>
        </p:spPr>
      </p:pic>
    </p:spTree>
    <p:extLst>
      <p:ext uri="{BB962C8B-B14F-4D97-AF65-F5344CB8AC3E}">
        <p14:creationId xmlns:p14="http://schemas.microsoft.com/office/powerpoint/2010/main" val="392457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024C-4ED0-EB34-B38C-01EBB8CA26FB}"/>
              </a:ext>
            </a:extLst>
          </p:cNvPr>
          <p:cNvSpPr>
            <a:spLocks noGrp="1"/>
          </p:cNvSpPr>
          <p:nvPr>
            <p:ph type="title"/>
          </p:nvPr>
        </p:nvSpPr>
        <p:spPr/>
        <p:txBody>
          <a:bodyPr/>
          <a:lstStyle/>
          <a:p>
            <a:r>
              <a:rPr lang="en-US" dirty="0"/>
              <a:t>Step 3: Cage Code Assignment</a:t>
            </a:r>
          </a:p>
        </p:txBody>
      </p:sp>
      <p:sp>
        <p:nvSpPr>
          <p:cNvPr id="3" name="Content Placeholder 2">
            <a:extLst>
              <a:ext uri="{FF2B5EF4-FFF2-40B4-BE49-F238E27FC236}">
                <a16:creationId xmlns:a16="http://schemas.microsoft.com/office/drawing/2014/main" id="{ACA02274-A153-A37C-0D7D-DAB1F86F5101}"/>
              </a:ext>
            </a:extLst>
          </p:cNvPr>
          <p:cNvSpPr>
            <a:spLocks noGrp="1"/>
          </p:cNvSpPr>
          <p:nvPr>
            <p:ph sz="half" idx="1"/>
          </p:nvPr>
        </p:nvSpPr>
        <p:spPr/>
        <p:txBody>
          <a:bodyPr>
            <a:normAutofit fontScale="70000" lnSpcReduction="20000"/>
          </a:bodyPr>
          <a:lstStyle/>
          <a:p>
            <a:pPr lvl="0"/>
            <a:r>
              <a:rPr lang="en-US" dirty="0"/>
              <a:t>Gather necessary information before starting: </a:t>
            </a:r>
          </a:p>
          <a:p>
            <a:pPr>
              <a:buFont typeface="Wingdings" panose="05000000000000000000" pitchFamily="2" charset="2"/>
              <a:buChar char="q"/>
            </a:pPr>
            <a:r>
              <a:rPr lang="en-US" dirty="0"/>
              <a:t>Unique Entity ID (UEI) must be issued first</a:t>
            </a:r>
          </a:p>
          <a:p>
            <a:pPr>
              <a:buFont typeface="Wingdings" panose="05000000000000000000" pitchFamily="2" charset="2"/>
              <a:buChar char="q"/>
            </a:pPr>
            <a:r>
              <a:rPr lang="en-US" dirty="0"/>
              <a:t>Tax Identification Number EIN/SSN</a:t>
            </a:r>
          </a:p>
          <a:p>
            <a:pPr>
              <a:buFont typeface="Wingdings" panose="05000000000000000000" pitchFamily="2" charset="2"/>
              <a:buChar char="q"/>
            </a:pPr>
            <a:r>
              <a:rPr lang="en-US" dirty="0"/>
              <a:t>CAGE Code (if applicable, usually means older lapsed registration)</a:t>
            </a:r>
          </a:p>
          <a:p>
            <a:pPr>
              <a:buFont typeface="Wingdings" panose="05000000000000000000" pitchFamily="2" charset="2"/>
              <a:buChar char="q"/>
            </a:pPr>
            <a:r>
              <a:rPr lang="en-US" dirty="0"/>
              <a:t>Selected NAICS codes </a:t>
            </a:r>
          </a:p>
          <a:p>
            <a:pPr>
              <a:buFont typeface="Wingdings" panose="05000000000000000000" pitchFamily="2" charset="2"/>
              <a:buChar char="q"/>
            </a:pPr>
            <a:r>
              <a:rPr lang="en-US" dirty="0"/>
              <a:t>Company Banking Information</a:t>
            </a:r>
          </a:p>
          <a:p>
            <a:pPr>
              <a:buFont typeface="Wingdings" panose="05000000000000000000" pitchFamily="2" charset="2"/>
              <a:buChar char="q"/>
            </a:pPr>
            <a:r>
              <a:rPr lang="en-US" dirty="0"/>
              <a:t>Point of Contacts for the Company</a:t>
            </a:r>
          </a:p>
          <a:p>
            <a:pPr lvl="1">
              <a:buFont typeface="Courier New" panose="02070309020205020404" pitchFamily="49" charset="0"/>
              <a:buChar char="o"/>
            </a:pPr>
            <a:r>
              <a:rPr lang="en-US" b="1" dirty="0"/>
              <a:t>Accounting </a:t>
            </a:r>
            <a:r>
              <a:rPr lang="en-US" dirty="0"/>
              <a:t>– Who do you want the government to contact about payments or invoices?</a:t>
            </a:r>
          </a:p>
          <a:p>
            <a:pPr lvl="1">
              <a:buFont typeface="Courier New" panose="02070309020205020404" pitchFamily="49" charset="0"/>
              <a:buChar char="o"/>
            </a:pPr>
            <a:r>
              <a:rPr lang="en-US" b="1" dirty="0"/>
              <a:t>Electronic</a:t>
            </a:r>
            <a:r>
              <a:rPr lang="en-US" dirty="0"/>
              <a:t> – Who do you want the government to contact about your sam.gov account?</a:t>
            </a:r>
          </a:p>
          <a:p>
            <a:pPr lvl="1">
              <a:buFont typeface="Courier New" panose="02070309020205020404" pitchFamily="49" charset="0"/>
              <a:buChar char="o"/>
            </a:pPr>
            <a:r>
              <a:rPr lang="en-US" b="1" dirty="0"/>
              <a:t>Government</a:t>
            </a:r>
            <a:r>
              <a:rPr lang="en-US" dirty="0"/>
              <a:t> – Who do you want the government to contact about bidding, proposals or negotiations?</a:t>
            </a:r>
          </a:p>
          <a:p>
            <a:endParaRPr lang="en-US" dirty="0"/>
          </a:p>
        </p:txBody>
      </p:sp>
      <p:sp>
        <p:nvSpPr>
          <p:cNvPr id="6" name="Content Placeholder 5">
            <a:extLst>
              <a:ext uri="{FF2B5EF4-FFF2-40B4-BE49-F238E27FC236}">
                <a16:creationId xmlns:a16="http://schemas.microsoft.com/office/drawing/2014/main" id="{F22CDCE4-42FC-9C18-111D-9BF3247020E4}"/>
              </a:ext>
            </a:extLst>
          </p:cNvPr>
          <p:cNvSpPr>
            <a:spLocks noGrp="1"/>
          </p:cNvSpPr>
          <p:nvPr>
            <p:ph sz="half" idx="2"/>
          </p:nvPr>
        </p:nvSpPr>
        <p:spPr/>
        <p:txBody>
          <a:bodyPr>
            <a:normAutofit fontScale="70000" lnSpcReduction="20000"/>
          </a:bodyPr>
          <a:lstStyle/>
          <a:p>
            <a:pPr lvl="0"/>
            <a:r>
              <a:rPr lang="en-US" dirty="0"/>
              <a:t>Start entity registration</a:t>
            </a:r>
          </a:p>
          <a:p>
            <a:pPr lvl="1"/>
            <a:r>
              <a:rPr lang="en-US" dirty="0"/>
              <a:t>Complete core data (including NAICS codes)</a:t>
            </a:r>
          </a:p>
          <a:p>
            <a:pPr lvl="1"/>
            <a:r>
              <a:rPr lang="en-US" dirty="0"/>
              <a:t>Assertions</a:t>
            </a:r>
          </a:p>
          <a:p>
            <a:pPr lvl="1"/>
            <a:r>
              <a:rPr lang="en-US" dirty="0"/>
              <a:t>Representations and Certifications</a:t>
            </a:r>
          </a:p>
          <a:p>
            <a:pPr lvl="1"/>
            <a:r>
              <a:rPr lang="en-US" dirty="0"/>
              <a:t>Points of Contact</a:t>
            </a:r>
          </a:p>
          <a:p>
            <a:pPr lvl="0"/>
            <a:endParaRPr lang="en-US" dirty="0"/>
          </a:p>
          <a:p>
            <a:pPr lvl="0"/>
            <a:r>
              <a:rPr lang="en-US" dirty="0"/>
              <a:t>Submit registration and wait for approval (Estimated time at least 10 days)</a:t>
            </a:r>
          </a:p>
          <a:p>
            <a:endParaRPr lang="en-US" dirty="0"/>
          </a:p>
          <a:p>
            <a:r>
              <a:rPr lang="en-US" i="1" dirty="0"/>
              <a:t>International equivalent is NGAGE</a:t>
            </a:r>
          </a:p>
        </p:txBody>
      </p:sp>
      <p:sp>
        <p:nvSpPr>
          <p:cNvPr id="4" name="TextBox 3">
            <a:extLst>
              <a:ext uri="{FF2B5EF4-FFF2-40B4-BE49-F238E27FC236}">
                <a16:creationId xmlns:a16="http://schemas.microsoft.com/office/drawing/2014/main" id="{8446BA02-6CF5-8D9F-B1C0-34308104E4BD}"/>
              </a:ext>
            </a:extLst>
          </p:cNvPr>
          <p:cNvSpPr txBox="1"/>
          <p:nvPr/>
        </p:nvSpPr>
        <p:spPr>
          <a:xfrm>
            <a:off x="6337738" y="5810845"/>
            <a:ext cx="5654565" cy="369332"/>
          </a:xfrm>
          <a:prstGeom prst="rect">
            <a:avLst/>
          </a:prstGeom>
          <a:noFill/>
        </p:spPr>
        <p:txBody>
          <a:bodyPr wrap="square" rtlCol="0">
            <a:spAutoFit/>
          </a:bodyPr>
          <a:lstStyle/>
          <a:p>
            <a:r>
              <a:rPr lang="en-US" b="1" dirty="0"/>
              <a:t>Tip:</a:t>
            </a:r>
            <a:r>
              <a:rPr lang="en-US" dirty="0"/>
              <a:t> </a:t>
            </a:r>
            <a:r>
              <a:rPr lang="en-US" i="1" dirty="0"/>
              <a:t>Cage Codes are issued only after UEI validation!</a:t>
            </a:r>
            <a:endParaRPr lang="en-US" dirty="0"/>
          </a:p>
        </p:txBody>
      </p:sp>
    </p:spTree>
    <p:extLst>
      <p:ext uri="{BB962C8B-B14F-4D97-AF65-F5344CB8AC3E}">
        <p14:creationId xmlns:p14="http://schemas.microsoft.com/office/powerpoint/2010/main" val="3934135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TDC_GeneralPresentation_v5" id="{38D6ED3C-A65F-41E6-AEE3-375EDD8FCBAE}" vid="{95D2B512-2D28-437A-9A4D-35C2589ADF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2136781-9753-4c75-af28-68a078871ebf}" enabled="0" method="" siteId="{22136781-9753-4c75-af28-68a078871ebf}" removed="1"/>
</clbl:labelList>
</file>

<file path=docProps/app.xml><?xml version="1.0" encoding="utf-8"?>
<Properties xmlns="http://schemas.openxmlformats.org/officeDocument/2006/extended-properties" xmlns:vt="http://schemas.openxmlformats.org/officeDocument/2006/docPropsVTypes">
  <Template>SBTDC_GeneralPresentation_v5</Template>
  <TotalTime>1591</TotalTime>
  <Words>7523</Words>
  <Application>Microsoft Office PowerPoint</Application>
  <PresentationFormat>Widescreen</PresentationFormat>
  <Paragraphs>463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Avenir Next</vt:lpstr>
      <vt:lpstr>Courier New</vt:lpstr>
      <vt:lpstr>Wingdings</vt:lpstr>
      <vt:lpstr>Office Theme</vt:lpstr>
      <vt:lpstr>Navigating NAICS Codes, SAM.gov, and DSBS Profiles</vt:lpstr>
      <vt:lpstr>Agenda</vt:lpstr>
      <vt:lpstr>NAICS Codes – Your First Step in Federal Contracting</vt:lpstr>
      <vt:lpstr>SAM Registration</vt:lpstr>
      <vt:lpstr>What is SAM?</vt:lpstr>
      <vt:lpstr>Step 1. Set up your login.gov Account for SAM registration</vt:lpstr>
      <vt:lpstr>Step 2: Obtain a Unique Entity ID (UEI)</vt:lpstr>
      <vt:lpstr>Step 2: Resources</vt:lpstr>
      <vt:lpstr>Step 3: Cage Code Assignment</vt:lpstr>
      <vt:lpstr>Step 3: Resources</vt:lpstr>
      <vt:lpstr>Avoid These Common SAM Registration Mistakes!</vt:lpstr>
      <vt:lpstr>Live Demonstration: SAM website</vt:lpstr>
      <vt:lpstr>SAM Support</vt:lpstr>
      <vt:lpstr>Your Post-Registration Action Plan</vt:lpstr>
      <vt:lpstr>Dynamic Small Business Search (DSBS)</vt:lpstr>
      <vt:lpstr>DSBS: The Key to Being Found by Federal Buyers</vt:lpstr>
      <vt:lpstr>Key Elements of a DSBS Profile</vt:lpstr>
      <vt:lpstr>Live Demonstration: DSBS</vt:lpstr>
      <vt:lpstr>DSBS Resources</vt:lpstr>
      <vt:lpstr>Optimize DSBS Profile</vt:lpstr>
      <vt:lpstr>Next Steps</vt:lpstr>
      <vt:lpstr>Your Path Forward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Jacquie Spearman</dc:creator>
  <cp:lastModifiedBy>Rabassi CIV Christopher E</cp:lastModifiedBy>
  <cp:revision>10</cp:revision>
  <dcterms:created xsi:type="dcterms:W3CDTF">2025-02-11T18:25:37Z</dcterms:created>
  <dcterms:modified xsi:type="dcterms:W3CDTF">2025-07-21T10:38:34Z</dcterms:modified>
</cp:coreProperties>
</file>