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23"/>
  </p:notesMasterIdLst>
  <p:handoutMasterIdLst>
    <p:handoutMasterId r:id="rId24"/>
  </p:handoutMasterIdLst>
  <p:sldIdLst>
    <p:sldId id="290" r:id="rId11"/>
    <p:sldId id="573" r:id="rId12"/>
    <p:sldId id="292" r:id="rId13"/>
    <p:sldId id="652" r:id="rId14"/>
    <p:sldId id="656" r:id="rId15"/>
    <p:sldId id="8015" r:id="rId16"/>
    <p:sldId id="8016" r:id="rId17"/>
    <p:sldId id="8012" r:id="rId18"/>
    <p:sldId id="631" r:id="rId19"/>
    <p:sldId id="625" r:id="rId20"/>
    <p:sldId id="633" r:id="rId21"/>
    <p:sldId id="376"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8C8C8"/>
    <a:srgbClr val="E4E4E4"/>
    <a:srgbClr val="4D4D4D"/>
    <a:srgbClr val="DEDEDE"/>
    <a:srgbClr val="A29A92"/>
    <a:srgbClr val="00863D"/>
    <a:srgbClr val="00B050"/>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9" d="100"/>
          <a:sy n="109" d="100"/>
        </p:scale>
        <p:origin x="612" y="96"/>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2CF3383-DF08-4C90-8557-22EF3027DD43}" type="datetimeFigureOut">
              <a:rPr lang="en-US" smtClean="0"/>
              <a:t>7/30/2025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7D16557-6E8E-4D95-8DF3-2DE1590C714A}" type="datetimeFigureOut">
              <a:rPr lang="en-US" smtClean="0"/>
              <a:t>7/30/2025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DA12E-FD99-496E-BF34-E64AAEE64EDE}" type="slidenum">
              <a:rPr lang="en-US" smtClean="0"/>
              <a:pPr/>
              <a:t>2</a:t>
            </a:fld>
            <a:endParaRPr lang="en-US"/>
          </a:p>
        </p:txBody>
      </p:sp>
    </p:spTree>
    <p:extLst>
      <p:ext uri="{BB962C8B-B14F-4D97-AF65-F5344CB8AC3E}">
        <p14:creationId xmlns:p14="http://schemas.microsoft.com/office/powerpoint/2010/main" val="40795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bg2">
                    <a:lumMod val="50000"/>
                  </a:schemeClr>
                </a:solidFill>
              </a:rPr>
              <a:pPr algn="r">
                <a:spcBef>
                  <a:spcPct val="50000"/>
                </a:spcBef>
                <a:defRPr/>
              </a:pPr>
              <a:t>‹#›</a:t>
            </a:fld>
            <a:endParaRPr lang="en-US" sz="2400" b="1" baseline="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2"/>
                </a:solidFill>
              </a:rPr>
              <a:pPr algn="r">
                <a:spcBef>
                  <a:spcPct val="50000"/>
                </a:spcBef>
                <a:defRPr/>
              </a:pPr>
              <a:t>‹#›</a:t>
            </a:fld>
            <a:endParaRPr lang="en-US" sz="2400" b="1"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solidFill>
              </a:rPr>
              <a:pPr algn="r">
                <a:spcBef>
                  <a:spcPct val="50000"/>
                </a:spcBef>
                <a:defRPr/>
              </a:pPr>
              <a:t>‹#›</a:t>
            </a:fld>
            <a:endParaRPr lang="en-US" sz="2400" b="1"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0250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a:xfrm>
            <a:off x="2110912" y="128981"/>
            <a:ext cx="9551845" cy="832920"/>
          </a:xfrm>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681779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084374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9987383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5241193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317166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4684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49928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75371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792052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65763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529951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1750926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7386D0F-65FD-40C4-A8F0-841F2104E270}" type="slidenum">
              <a:rPr lang="en-US"/>
              <a:pPr>
                <a:defRPr/>
              </a:pPr>
              <a:t>‹#›</a:t>
            </a:fld>
            <a:endParaRPr lang="en-US"/>
          </a:p>
        </p:txBody>
      </p:sp>
    </p:spTree>
    <p:extLst>
      <p:ext uri="{BB962C8B-B14F-4D97-AF65-F5344CB8AC3E}">
        <p14:creationId xmlns:p14="http://schemas.microsoft.com/office/powerpoint/2010/main" val="2466745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Title - No Content">
    <p:spTree>
      <p:nvGrpSpPr>
        <p:cNvPr id="1" name=""/>
        <p:cNvGrpSpPr/>
        <p:nvPr/>
      </p:nvGrpSpPr>
      <p:grpSpPr>
        <a:xfrm>
          <a:off x="0" y="0"/>
          <a:ext cx="0" cy="0"/>
          <a:chOff x="0" y="0"/>
          <a:chExt cx="0" cy="0"/>
        </a:xfrm>
      </p:grpSpPr>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
        <p:nvSpPr>
          <p:cNvPr id="5" name="Title Placeholder 1"/>
          <p:cNvSpPr>
            <a:spLocks noGrp="1"/>
          </p:cNvSpPr>
          <p:nvPr>
            <p:ph type="title"/>
          </p:nvPr>
        </p:nvSpPr>
        <p:spPr bwMode="auto">
          <a:xfrm>
            <a:off x="1219204" y="161023"/>
            <a:ext cx="9773237" cy="6336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Tree>
    <p:extLst>
      <p:ext uri="{BB962C8B-B14F-4D97-AF65-F5344CB8AC3E}">
        <p14:creationId xmlns:p14="http://schemas.microsoft.com/office/powerpoint/2010/main" val="31757057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8649A2C3-48E8-4DC9-99E5-8BBDFE06EDED}" type="slidenum">
              <a:rPr lang="en-US"/>
              <a:pPr>
                <a:defRPr/>
              </a:pPr>
              <a:t>‹#›</a:t>
            </a:fld>
            <a:endParaRPr lang="en-US"/>
          </a:p>
        </p:txBody>
      </p:sp>
    </p:spTree>
    <p:extLst>
      <p:ext uri="{BB962C8B-B14F-4D97-AF65-F5344CB8AC3E}">
        <p14:creationId xmlns:p14="http://schemas.microsoft.com/office/powerpoint/2010/main" val="42401296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7DF2E16-02D5-4C43-A8C0-82338227EE5A}" type="slidenum">
              <a:rPr lang="en-US"/>
              <a:pPr>
                <a:defRPr/>
              </a:pPr>
              <a:t>‹#›</a:t>
            </a:fld>
            <a:endParaRPr lang="en-US"/>
          </a:p>
        </p:txBody>
      </p:sp>
    </p:spTree>
    <p:extLst>
      <p:ext uri="{BB962C8B-B14F-4D97-AF65-F5344CB8AC3E}">
        <p14:creationId xmlns:p14="http://schemas.microsoft.com/office/powerpoint/2010/main" val="27954726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08C7F449-32A6-4678-8AD9-136083695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914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689096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4731682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0110757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3840043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9747936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850718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09019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06961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970409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176134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3141413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4507271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830850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2"/>
                </a:solidFill>
              </a:rPr>
              <a:pPr algn="r">
                <a:spcBef>
                  <a:spcPct val="50000"/>
                </a:spcBef>
                <a:defRPr/>
              </a:pPr>
              <a:t>‹#›</a:t>
            </a:fld>
            <a:endParaRPr lang="en-US" sz="2400" b="1"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solidFill>
              </a:rPr>
              <a:pPr algn="r">
                <a:spcBef>
                  <a:spcPct val="50000"/>
                </a:spcBef>
                <a:defRPr/>
              </a:pPr>
              <a:t>‹#›</a:t>
            </a:fld>
            <a:endParaRPr lang="en-US" sz="2400" b="1"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2"/>
                </a:solidFill>
              </a:rPr>
              <a:pPr algn="r">
                <a:spcBef>
                  <a:spcPct val="50000"/>
                </a:spcBef>
                <a:defRPr/>
              </a:pPr>
              <a:t>‹#›</a:t>
            </a:fld>
            <a:endParaRPr lang="en-US" sz="2400" b="1"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solidFill>
              </a:rPr>
              <a:pPr algn="r">
                <a:spcBef>
                  <a:spcPct val="50000"/>
                </a:spcBef>
                <a:defRPr/>
              </a:pPr>
              <a:t>‹#›</a:t>
            </a:fld>
            <a:endParaRPr lang="en-US" sz="2400" b="1"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2"/>
                </a:solidFill>
              </a:rPr>
              <a:pPr algn="r">
                <a:spcBef>
                  <a:spcPct val="50000"/>
                </a:spcBef>
                <a:defRPr/>
              </a:pPr>
              <a:t>‹#›</a:t>
            </a:fld>
            <a:endParaRPr lang="en-US" sz="2400" b="1"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solidFill>
              </a:rPr>
              <a:pPr algn="r">
                <a:spcBef>
                  <a:spcPct val="50000"/>
                </a:spcBef>
                <a:defRPr/>
              </a:pPr>
              <a:t>‹#›</a:t>
            </a:fld>
            <a:endParaRPr lang="en-US" sz="2400" b="1"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609600" y="541301"/>
            <a:ext cx="10972320" cy="609398"/>
          </a:xfrm>
          <a:prstGeom prst="rect">
            <a:avLst/>
          </a:prstGeom>
        </p:spPr>
        <p:txBody>
          <a:bodyPr lIns="0" tIns="0" rIns="0" bIns="0" anchor="ctr">
            <a:spAutoFit/>
          </a:bodyPr>
          <a:lstStyle/>
          <a:p>
            <a:endParaRPr lang="en-US" sz="4400" b="0" strike="noStrike" spc="-1">
              <a:solidFill>
                <a:srgbClr val="000000"/>
              </a:solidFill>
              <a:latin typeface="Arial"/>
            </a:endParaRPr>
          </a:p>
        </p:txBody>
      </p:sp>
      <p:sp>
        <p:nvSpPr>
          <p:cNvPr id="134"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33644066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366" y="128981"/>
            <a:ext cx="10386814" cy="832920"/>
          </a:xfrm>
          <a:prstGeom prst="rect">
            <a:avLst/>
          </a:prstGeom>
        </p:spPr>
        <p:txBody>
          <a:bodyPr/>
          <a:lstStyle>
            <a:lvl1pPr>
              <a:defRPr>
                <a:solidFill>
                  <a:schemeClr val="bg1"/>
                </a:solidFill>
                <a:latin typeface="+mn-lt"/>
              </a:defRPr>
            </a:lvl1pPr>
          </a:lstStyle>
          <a:p>
            <a:r>
              <a:rPr kumimoji="0" lang="en-US" dirty="0"/>
              <a:t>Click to edit Master title style</a:t>
            </a:r>
          </a:p>
        </p:txBody>
      </p:sp>
      <p:sp>
        <p:nvSpPr>
          <p:cNvPr id="9" name="Slide Number Placeholder 5"/>
          <p:cNvSpPr>
            <a:spLocks noGrp="1"/>
          </p:cNvSpPr>
          <p:nvPr>
            <p:ph type="sldNum" sz="quarter" idx="4"/>
          </p:nvPr>
        </p:nvSpPr>
        <p:spPr>
          <a:xfrm>
            <a:off x="5839483" y="6492876"/>
            <a:ext cx="508000" cy="365125"/>
          </a:xfrm>
          <a:prstGeom prst="rect">
            <a:avLst/>
          </a:prstGeom>
        </p:spPr>
        <p:txBody>
          <a:bodyPr/>
          <a:lstStyle>
            <a:lvl1pPr algn="ctr">
              <a:defRPr sz="1200">
                <a:solidFill>
                  <a:schemeClr val="tx1"/>
                </a:solidFill>
                <a:effectLst>
                  <a:outerShdw blurRad="38100" dist="38100" dir="2700000" algn="tl">
                    <a:srgbClr val="000000">
                      <a:alpha val="43137"/>
                    </a:srgbClr>
                  </a:outerShdw>
                </a:effectLst>
              </a:defRPr>
            </a:lvl1pPr>
          </a:lstStyle>
          <a:p>
            <a:fld id="{9E5D938B-F184-44DA-A135-DDBA121A8C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9670268"/>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72023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4320889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2094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solidFill>
                  <a:schemeClr val="tx1">
                    <a:lumMod val="50000"/>
                    <a:lumOff val="50000"/>
                  </a:schemeClr>
                </a:solidFill>
              </a:rPr>
              <a:pPr algn="r">
                <a:spcBef>
                  <a:spcPct val="50000"/>
                </a:spcBef>
                <a:defRPr/>
              </a:pPr>
              <a:t>‹#›</a:t>
            </a:fld>
            <a:endParaRPr lang="en-US" sz="2400" b="1"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image" Target="../media/image6.pn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image" Target="../media/image2.png"/><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1.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theme" Target="../theme/theme3.xml"/><Relationship Id="rId8"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4.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image" Target="../media/image6.pn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34" Type="http://schemas.openxmlformats.org/officeDocument/2006/relationships/image" Target="../media/image1.png"/><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theme" Target="../theme/theme5.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image" Target="../media/image7.png"/><Relationship Id="rId8"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image" Target="../media/image1.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theme" Target="../theme/theme6.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pic>
        <p:nvPicPr>
          <p:cNvPr id="3" name="Picture 2">
            <a:extLst>
              <a:ext uri="{FF2B5EF4-FFF2-40B4-BE49-F238E27FC236}">
                <a16:creationId xmlns:a16="http://schemas.microsoft.com/office/drawing/2014/main" id="{F2953CC7-2CEA-3039-A3DB-238C8EF4C41F}"/>
              </a:ext>
            </a:extLst>
          </p:cNvPr>
          <p:cNvPicPr>
            <a:picLocks noChangeAspect="1"/>
          </p:cNvPicPr>
          <p:nvPr userDrawn="1"/>
        </p:nvPicPr>
        <p:blipFill>
          <a:blip r:embed="rId31"/>
          <a:stretch>
            <a:fillRect/>
          </a:stretch>
        </p:blipFill>
        <p:spPr>
          <a:xfrm>
            <a:off x="10031606" y="77223"/>
            <a:ext cx="1754601" cy="899719"/>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pPr algn="r">
                <a:spcBef>
                  <a:spcPct val="50000"/>
                </a:spcBef>
                <a:defRPr/>
              </a:pPr>
              <a:t>‹#›</a:t>
            </a:fld>
            <a:endParaRPr lang="en-US" sz="2400" b="1"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1"/>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486541" y="67690"/>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pPr algn="r">
                <a:spcBef>
                  <a:spcPct val="50000"/>
                </a:spcBef>
                <a:defRPr/>
              </a:pPr>
              <a:t>‹#›</a:t>
            </a:fld>
            <a:endParaRPr lang="en-US" sz="2400" b="1"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2"/>
          <a:stretch>
            <a:fillRect/>
          </a:stretch>
        </p:blipFill>
        <p:spPr>
          <a:xfrm>
            <a:off x="11309075" y="488433"/>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3"/>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 id="2147484204" r:id="rId28"/>
    <p:sldLayoutId id="2147484205" r:id="rId29"/>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442101" y="9029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pPr algn="r">
                <a:spcBef>
                  <a:spcPct val="50000"/>
                </a:spcBef>
                <a:defRPr/>
              </a:pPr>
              <a:t>‹#›</a:t>
            </a:fld>
            <a:endParaRPr lang="en-US" sz="2400" b="1"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498372"/>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4"/>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369332"/>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2400" b="1" baseline="0" smtClean="0"/>
              <a:pPr algn="r">
                <a:spcBef>
                  <a:spcPct val="50000"/>
                </a:spcBef>
                <a:defRPr/>
              </a:pPr>
              <a:t>‹#›</a:t>
            </a:fld>
            <a:endParaRPr lang="en-US" sz="2400" b="1"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5"/>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99" r:id="rId28"/>
    <p:sldLayoutId id="2147484200" r:id="rId29"/>
    <p:sldLayoutId id="2147484201" r:id="rId30"/>
    <p:sldLayoutId id="2147484202" r:id="rId31"/>
    <p:sldLayoutId id="2147484203" r:id="rId3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342251" y="62182"/>
            <a:ext cx="771525" cy="369332"/>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2400" b="1" baseline="0" smtClean="0"/>
              <a:pPr algn="r">
                <a:spcBef>
                  <a:spcPct val="50000"/>
                </a:spcBef>
                <a:defRPr/>
              </a:pPr>
              <a:t>‹#›</a:t>
            </a:fld>
            <a:endParaRPr lang="en-US" sz="2400" b="1" baseline="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hyperlink" Target="http://www.sam.gov/" TargetMode="Externa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hyperlink" Target="http://www.sam.gov/" TargetMode="Externa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10D6B67-EB23-B871-0CBE-F377AEE7C411}"/>
              </a:ext>
            </a:extLst>
          </p:cNvPr>
          <p:cNvSpPr>
            <a:spLocks noGrp="1"/>
          </p:cNvSpPr>
          <p:nvPr>
            <p:ph sz="quarter" idx="12"/>
          </p:nvPr>
        </p:nvSpPr>
        <p:spPr>
          <a:xfrm>
            <a:off x="93083" y="122624"/>
            <a:ext cx="4280747" cy="4717674"/>
          </a:xfrm>
          <a:ln>
            <a:noFill/>
          </a:ln>
        </p:spPr>
        <p:txBody>
          <a:bodyPr/>
          <a:lstStyle/>
          <a:p>
            <a:r>
              <a:rPr kumimoji="0" lang="en-US" sz="3200" b="1" i="0" u="none" strike="noStrike" kern="1200" cap="all" spc="0" normalizeH="0" baseline="0" noProof="0" dirty="0">
                <a:ln>
                  <a:noFill/>
                </a:ln>
                <a:solidFill>
                  <a:srgbClr val="FFCC01"/>
                </a:solidFill>
                <a:effectLst/>
                <a:uLnTx/>
                <a:uFillTx/>
                <a:latin typeface="Arial"/>
                <a:ea typeface="ＭＳ Ｐゴシック"/>
                <a:cs typeface="Arial"/>
              </a:rPr>
              <a:t>DOING BUSINESS</a:t>
            </a:r>
            <a:r>
              <a:rPr lang="en-US" sz="3200" b="1" cap="all" dirty="0">
                <a:solidFill>
                  <a:srgbClr val="FFCC01"/>
                </a:solidFill>
                <a:latin typeface="Arial"/>
                <a:ea typeface="ＭＳ Ｐゴシック"/>
                <a:cs typeface="Arial"/>
              </a:rPr>
              <a:t> </a:t>
            </a:r>
            <a:endParaRPr lang="en-US" sz="3200" dirty="0"/>
          </a:p>
          <a:p>
            <a:r>
              <a:rPr kumimoji="0" lang="en-US" sz="3200" b="1" i="0" u="none" strike="noStrike" kern="1200" cap="all" spc="0" normalizeH="0" baseline="0" noProof="0" dirty="0">
                <a:ln>
                  <a:noFill/>
                </a:ln>
                <a:solidFill>
                  <a:srgbClr val="FFCC01"/>
                </a:solidFill>
                <a:effectLst/>
                <a:uLnTx/>
                <a:uFillTx/>
                <a:latin typeface="Arial"/>
                <a:ea typeface="ＭＳ Ｐゴシック"/>
                <a:cs typeface="Arial"/>
              </a:rPr>
              <a:t>WITH</a:t>
            </a:r>
            <a:r>
              <a:rPr lang="en-US" sz="3200" b="1" cap="all" dirty="0">
                <a:solidFill>
                  <a:srgbClr val="FFCC01"/>
                </a:solidFill>
                <a:latin typeface="Arial"/>
                <a:ea typeface="ＭＳ Ｐゴシック"/>
                <a:cs typeface="Arial"/>
              </a:rPr>
              <a:t> </a:t>
            </a:r>
            <a:r>
              <a:rPr kumimoji="0" lang="en-US" sz="3200" b="1" i="0" u="none" strike="noStrike" kern="1200" cap="all" spc="0" normalizeH="0" baseline="0" noProof="0" dirty="0">
                <a:ln>
                  <a:noFill/>
                </a:ln>
                <a:solidFill>
                  <a:srgbClr val="FFCC01"/>
                </a:solidFill>
                <a:effectLst/>
                <a:uLnTx/>
                <a:uFillTx/>
                <a:latin typeface="Arial"/>
                <a:ea typeface="ＭＳ Ｐゴシック"/>
                <a:cs typeface="Arial"/>
              </a:rPr>
              <a:t>usace</a:t>
            </a:r>
          </a:p>
          <a:p>
            <a:endParaRPr lang="en-US" sz="3200" b="1" cap="all" dirty="0">
              <a:solidFill>
                <a:srgbClr val="FFCC01"/>
              </a:solidFill>
              <a:latin typeface="Arial"/>
              <a:ea typeface="ＭＳ Ｐゴシック"/>
              <a:cs typeface="Arial"/>
            </a:endParaRPr>
          </a:p>
          <a:p>
            <a:r>
              <a:rPr lang="en-US" sz="2800" b="1" cap="all" dirty="0">
                <a:solidFill>
                  <a:srgbClr val="FFCC01"/>
                </a:solidFill>
                <a:latin typeface="Arial"/>
                <a:ea typeface="ＭＳ Ｐゴシック"/>
                <a:cs typeface="Arial"/>
              </a:rPr>
              <a:t>WILMINGTON district</a:t>
            </a:r>
            <a:endParaRPr lang="en-US" sz="2800" b="1" cap="all" dirty="0">
              <a:solidFill>
                <a:srgbClr val="FFCC01"/>
              </a:solidFill>
            </a:endParaRPr>
          </a:p>
          <a:p>
            <a:endParaRPr lang="en-US" sz="3200" b="1" cap="all" dirty="0">
              <a:solidFill>
                <a:srgbClr val="FFCC01"/>
              </a:solidFill>
              <a:latin typeface="Arial"/>
              <a:ea typeface="ＭＳ Ｐゴシック"/>
              <a:cs typeface="Arial"/>
            </a:endParaRPr>
          </a:p>
          <a:p>
            <a:r>
              <a:rPr lang="en-US" sz="2000" b="1" cap="all" dirty="0">
                <a:solidFill>
                  <a:srgbClr val="FFCC01"/>
                </a:solidFill>
                <a:latin typeface="Arial"/>
                <a:ea typeface="ＭＳ Ｐゴシック"/>
                <a:cs typeface="Arial"/>
              </a:rPr>
              <a:t>FY25 + Program Overview</a:t>
            </a:r>
            <a:endParaRPr lang="en-US" dirty="0"/>
          </a:p>
        </p:txBody>
      </p:sp>
      <p:pic>
        <p:nvPicPr>
          <p:cNvPr id="6" name="Picture 5">
            <a:extLst>
              <a:ext uri="{FF2B5EF4-FFF2-40B4-BE49-F238E27FC236}">
                <a16:creationId xmlns:a16="http://schemas.microsoft.com/office/drawing/2014/main" id="{6432B194-B20B-F815-8767-C6A2E4E81B2F}"/>
              </a:ext>
            </a:extLst>
          </p:cNvPr>
          <p:cNvPicPr>
            <a:picLocks noChangeAspect="1"/>
          </p:cNvPicPr>
          <p:nvPr/>
        </p:nvPicPr>
        <p:blipFill>
          <a:blip r:embed="rId2"/>
          <a:stretch>
            <a:fillRect/>
          </a:stretch>
        </p:blipFill>
        <p:spPr>
          <a:xfrm>
            <a:off x="4476238" y="225333"/>
            <a:ext cx="7530650" cy="2419309"/>
          </a:xfrm>
          <a:prstGeom prst="rect">
            <a:avLst/>
          </a:prstGeom>
        </p:spPr>
      </p:pic>
      <p:pic>
        <p:nvPicPr>
          <p:cNvPr id="7" name="Picture 6">
            <a:extLst>
              <a:ext uri="{FF2B5EF4-FFF2-40B4-BE49-F238E27FC236}">
                <a16:creationId xmlns:a16="http://schemas.microsoft.com/office/drawing/2014/main" id="{E01CB645-E556-9F40-01C7-428701E12357}"/>
              </a:ext>
            </a:extLst>
          </p:cNvPr>
          <p:cNvPicPr>
            <a:picLocks noChangeAspect="1"/>
          </p:cNvPicPr>
          <p:nvPr/>
        </p:nvPicPr>
        <p:blipFill>
          <a:blip r:embed="rId3"/>
          <a:stretch>
            <a:fillRect/>
          </a:stretch>
        </p:blipFill>
        <p:spPr>
          <a:xfrm>
            <a:off x="7932873" y="3755317"/>
            <a:ext cx="3961252" cy="2570724"/>
          </a:xfrm>
          <a:prstGeom prst="rect">
            <a:avLst/>
          </a:prstGeom>
        </p:spPr>
      </p:pic>
      <p:pic>
        <p:nvPicPr>
          <p:cNvPr id="3" name="Picture 2">
            <a:extLst>
              <a:ext uri="{FF2B5EF4-FFF2-40B4-BE49-F238E27FC236}">
                <a16:creationId xmlns:a16="http://schemas.microsoft.com/office/drawing/2014/main" id="{8E797179-A80A-0CAE-1F31-AB2A712D1B28}"/>
              </a:ext>
            </a:extLst>
          </p:cNvPr>
          <p:cNvPicPr>
            <a:picLocks noChangeAspect="1"/>
          </p:cNvPicPr>
          <p:nvPr/>
        </p:nvPicPr>
        <p:blipFill rotWithShape="1">
          <a:blip r:embed="rId4"/>
          <a:srcRect t="6400" r="8230"/>
          <a:stretch/>
        </p:blipFill>
        <p:spPr>
          <a:xfrm>
            <a:off x="4554521" y="3018341"/>
            <a:ext cx="3642226" cy="2733347"/>
          </a:xfrm>
          <a:prstGeom prst="rect">
            <a:avLst/>
          </a:prstGeom>
        </p:spPr>
      </p:pic>
    </p:spTree>
    <p:extLst>
      <p:ext uri="{BB962C8B-B14F-4D97-AF65-F5344CB8AC3E}">
        <p14:creationId xmlns:p14="http://schemas.microsoft.com/office/powerpoint/2010/main" val="2866174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304800"/>
            <a:ext cx="7696200" cy="584775"/>
          </a:xfrm>
          <a:prstGeom prst="rect">
            <a:avLst/>
          </a:prstGeom>
        </p:spPr>
        <p:txBody>
          <a:bodyPr wrap="square" lIns="91440" tIns="45720" rIns="91440" bIns="45720" anchor="t">
            <a:spAutoFit/>
          </a:bodyPr>
          <a:lstStyle/>
          <a:p>
            <a:pPr lvl="0" algn="ctr" eaLnBrk="0" hangingPunct="0"/>
            <a:r>
              <a:rPr lang="en-US" sz="3200" b="1" kern="0">
                <a:solidFill>
                  <a:srgbClr val="000000"/>
                </a:solidFill>
                <a:latin typeface="+mj-lt"/>
                <a:ea typeface="+mj-ea"/>
                <a:cs typeface="+mj-cs"/>
              </a:rPr>
              <a:t>ROAD TO SUCCESS</a:t>
            </a:r>
            <a:endParaRPr lang="en-US" sz="3200" b="1">
              <a:solidFill>
                <a:srgbClr val="000000"/>
              </a:solidFill>
              <a:latin typeface="+mj-lt"/>
              <a:cs typeface="Arial"/>
            </a:endParaRPr>
          </a:p>
        </p:txBody>
      </p:sp>
      <p:sp>
        <p:nvSpPr>
          <p:cNvPr id="6" name="TextBox 5"/>
          <p:cNvSpPr txBox="1"/>
          <p:nvPr/>
        </p:nvSpPr>
        <p:spPr>
          <a:xfrm>
            <a:off x="867747" y="1265109"/>
            <a:ext cx="10394302" cy="5124480"/>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ü"/>
            </a:pPr>
            <a:r>
              <a:rPr lang="en-US" sz="2400" dirty="0">
                <a:latin typeface="+mn-lt"/>
              </a:rPr>
              <a:t>Conduct market research in </a:t>
            </a:r>
            <a:r>
              <a:rPr lang="en-US" sz="2400" dirty="0">
                <a:latin typeface="+mn-lt"/>
                <a:hlinkClick r:id="rId2">
                  <a:extLst>
                    <a:ext uri="{A12FA001-AC4F-418D-AE19-62706E023703}">
                      <ahyp:hlinkClr xmlns:ahyp="http://schemas.microsoft.com/office/drawing/2018/hyperlinkcolor" val="tx"/>
                    </a:ext>
                  </a:extLst>
                </a:hlinkClick>
              </a:rPr>
              <a:t>www.sam.gov</a:t>
            </a:r>
            <a:r>
              <a:rPr lang="en-US" sz="2400" dirty="0">
                <a:latin typeface="+mn-lt"/>
              </a:rPr>
              <a:t> to find out what each organization</a:t>
            </a:r>
            <a:r>
              <a:rPr lang="en-US" sz="2400" dirty="0"/>
              <a:t> </a:t>
            </a:r>
            <a:r>
              <a:rPr lang="en-US" sz="2400" dirty="0">
                <a:latin typeface="+mn-lt"/>
              </a:rPr>
              <a:t>purchases.</a:t>
            </a:r>
            <a:r>
              <a:rPr lang="en-US" sz="2400" dirty="0"/>
              <a:t>  </a:t>
            </a:r>
            <a:endParaRPr lang="en-US" sz="2400" dirty="0">
              <a:latin typeface="+mn-lt"/>
              <a:cs typeface="Arial"/>
            </a:endParaRPr>
          </a:p>
          <a:p>
            <a:pPr marL="342900" indent="-342900">
              <a:buFont typeface="Wingdings" panose="05000000000000000000" pitchFamily="2" charset="2"/>
              <a:buChar char="ü"/>
            </a:pPr>
            <a:endParaRPr lang="en-US" sz="2400" dirty="0">
              <a:latin typeface="+mn-lt"/>
              <a:cs typeface="Arial"/>
            </a:endParaRPr>
          </a:p>
          <a:p>
            <a:pPr marL="342900" indent="-342900">
              <a:buFont typeface="Wingdings" panose="05000000000000000000" pitchFamily="2" charset="2"/>
              <a:buChar char="ü"/>
            </a:pPr>
            <a:r>
              <a:rPr lang="en-US" sz="2400" dirty="0">
                <a:latin typeface="+mn-lt"/>
              </a:rPr>
              <a:t>Follow Instructions in solicitations documents.</a:t>
            </a:r>
            <a:endParaRPr lang="en-US" sz="2400" dirty="0">
              <a:latin typeface="+mn-lt"/>
              <a:cs typeface="Arial"/>
            </a:endParaRPr>
          </a:p>
          <a:p>
            <a:pPr marL="800100" lvl="1" indent="-342900">
              <a:buFont typeface="Arial" panose="020B0604020202020204" pitchFamily="34" charset="0"/>
              <a:buChar char="•"/>
            </a:pPr>
            <a:r>
              <a:rPr lang="en-US" sz="2400" dirty="0">
                <a:latin typeface="+mn-lt"/>
              </a:rPr>
              <a:t>If solicitation has 10-page limit, stay under 10 pages</a:t>
            </a:r>
            <a:r>
              <a:rPr lang="en-US" sz="2400" dirty="0"/>
              <a:t>. </a:t>
            </a:r>
            <a:endParaRPr lang="en-US" sz="2400" dirty="0">
              <a:latin typeface="+mn-lt"/>
              <a:cs typeface="Arial"/>
            </a:endParaRPr>
          </a:p>
          <a:p>
            <a:pPr marL="342900" indent="-342900">
              <a:buFont typeface="Wingdings" panose="05000000000000000000" pitchFamily="2" charset="2"/>
              <a:buChar char="ü"/>
            </a:pPr>
            <a:endParaRPr lang="en-US" sz="2400" dirty="0">
              <a:latin typeface="+mn-lt"/>
              <a:cs typeface="Arial"/>
            </a:endParaRPr>
          </a:p>
          <a:p>
            <a:pPr marL="342900" indent="-342900">
              <a:buFont typeface="Wingdings" panose="05000000000000000000" pitchFamily="2" charset="2"/>
              <a:buChar char="ü"/>
            </a:pPr>
            <a:r>
              <a:rPr lang="en-US" sz="2400" dirty="0">
                <a:cs typeface="Arial"/>
              </a:rPr>
              <a:t>Request a debrief</a:t>
            </a:r>
            <a:endParaRPr lang="en-US" sz="2400" dirty="0">
              <a:latin typeface="+mn-lt"/>
              <a:cs typeface="Arial"/>
            </a:endParaRPr>
          </a:p>
          <a:p>
            <a:pPr marL="800100" lvl="1" indent="-342900">
              <a:buFont typeface="Arial" panose="020B0604020202020204" pitchFamily="34" charset="0"/>
              <a:buChar char="•"/>
            </a:pPr>
            <a:r>
              <a:rPr lang="en-US" sz="2400" dirty="0">
                <a:latin typeface="+mn-lt"/>
              </a:rPr>
              <a:t>Even if you are the awardee.</a:t>
            </a:r>
            <a:r>
              <a:rPr lang="en-US" sz="2400" dirty="0"/>
              <a:t> Knowledge is key!</a:t>
            </a:r>
            <a:endParaRPr lang="en-US" sz="2400" dirty="0">
              <a:latin typeface="+mn-lt"/>
              <a:cs typeface="Arial"/>
            </a:endParaRPr>
          </a:p>
          <a:p>
            <a:pPr marL="342900" indent="-342900">
              <a:buFont typeface="Wingdings" panose="05000000000000000000" pitchFamily="2" charset="2"/>
              <a:buChar char="ü"/>
            </a:pPr>
            <a:endParaRPr lang="en-US" sz="2400" dirty="0">
              <a:latin typeface="+mn-lt"/>
              <a:cs typeface="Arial"/>
            </a:endParaRPr>
          </a:p>
          <a:p>
            <a:pPr marL="342900" indent="-342900">
              <a:buFont typeface="Wingdings" panose="05000000000000000000" pitchFamily="2" charset="2"/>
              <a:buChar char="ü"/>
            </a:pPr>
            <a:r>
              <a:rPr lang="en-US" sz="2400" dirty="0"/>
              <a:t>Find your local Apex Accelerator for assistance</a:t>
            </a:r>
            <a:endParaRPr lang="en-US" sz="2400" dirty="0">
              <a:cs typeface="Arial"/>
            </a:endParaRPr>
          </a:p>
          <a:p>
            <a:pPr marL="342900" indent="-342900">
              <a:buFont typeface="Wingdings" panose="05000000000000000000" pitchFamily="2" charset="2"/>
              <a:buChar char="ü"/>
            </a:pPr>
            <a:endParaRPr lang="en-US" sz="2400" dirty="0">
              <a:latin typeface="+mn-lt"/>
              <a:cs typeface="Arial"/>
            </a:endParaRPr>
          </a:p>
          <a:p>
            <a:pPr marL="342900" indent="-342900">
              <a:buFont typeface="Wingdings" panose="05000000000000000000" pitchFamily="2" charset="2"/>
              <a:buChar char="ü"/>
            </a:pPr>
            <a:r>
              <a:rPr lang="en-US" sz="2400" dirty="0">
                <a:latin typeface="+mn-lt"/>
              </a:rPr>
              <a:t>Schedule a meeting or Capability Brief with the Small Business Office</a:t>
            </a:r>
            <a:endParaRPr lang="en-US" sz="2400" dirty="0">
              <a:cs typeface="Arial"/>
            </a:endParaRPr>
          </a:p>
          <a:p>
            <a:pPr marL="342900" indent="-342900">
              <a:buFont typeface="Arial" panose="020B0604020202020204" pitchFamily="34" charset="0"/>
              <a:buChar char="•"/>
            </a:pPr>
            <a:endParaRPr lang="en-US" sz="1900" dirty="0">
              <a:cs typeface="Arial"/>
            </a:endParaRPr>
          </a:p>
          <a:p>
            <a:endParaRPr lang="en-US" sz="2000" dirty="0">
              <a:latin typeface="+mn-lt"/>
            </a:endParaRPr>
          </a:p>
        </p:txBody>
      </p:sp>
    </p:spTree>
    <p:extLst>
      <p:ext uri="{BB962C8B-B14F-4D97-AF65-F5344CB8AC3E}">
        <p14:creationId xmlns:p14="http://schemas.microsoft.com/office/powerpoint/2010/main" val="1930050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Qr code&#10;&#10;Description automatically generated">
            <a:extLst>
              <a:ext uri="{FF2B5EF4-FFF2-40B4-BE49-F238E27FC236}">
                <a16:creationId xmlns:a16="http://schemas.microsoft.com/office/drawing/2014/main" id="{A618D24E-FA08-6D67-BB45-4CD12DDB5E79}"/>
              </a:ext>
            </a:extLst>
          </p:cNvPr>
          <p:cNvPicPr>
            <a:picLocks noGrp="1" noChangeAspect="1"/>
          </p:cNvPicPr>
          <p:nvPr>
            <p:ph sz="quarter" idx="10"/>
          </p:nvPr>
        </p:nvPicPr>
        <p:blipFill>
          <a:blip r:embed="rId2"/>
          <a:stretch>
            <a:fillRect/>
          </a:stretch>
        </p:blipFill>
        <p:spPr>
          <a:xfrm>
            <a:off x="6871189" y="1028700"/>
            <a:ext cx="4763338" cy="4763338"/>
          </a:xfrm>
        </p:spPr>
      </p:pic>
      <p:sp>
        <p:nvSpPr>
          <p:cNvPr id="2" name="Title 1">
            <a:extLst>
              <a:ext uri="{FF2B5EF4-FFF2-40B4-BE49-F238E27FC236}">
                <a16:creationId xmlns:a16="http://schemas.microsoft.com/office/drawing/2014/main" id="{71626820-05CC-9155-5B8F-000EE7FB08EB}"/>
              </a:ext>
            </a:extLst>
          </p:cNvPr>
          <p:cNvSpPr>
            <a:spLocks noGrp="1"/>
          </p:cNvSpPr>
          <p:nvPr>
            <p:ph type="title"/>
          </p:nvPr>
        </p:nvSpPr>
        <p:spPr/>
        <p:txBody>
          <a:bodyPr/>
          <a:lstStyle/>
          <a:p>
            <a:pPr algn="ctr"/>
            <a:r>
              <a:rPr lang="en-US">
                <a:solidFill>
                  <a:schemeClr val="tx1"/>
                </a:solidFill>
                <a:latin typeface="Arial"/>
                <a:ea typeface="ＭＳ Ｐゴシック"/>
                <a:cs typeface="Arial"/>
              </a:rPr>
              <a:t>Contact Information</a:t>
            </a:r>
          </a:p>
        </p:txBody>
      </p:sp>
      <p:sp>
        <p:nvSpPr>
          <p:cNvPr id="7" name="TextBox 6">
            <a:extLst>
              <a:ext uri="{FF2B5EF4-FFF2-40B4-BE49-F238E27FC236}">
                <a16:creationId xmlns:a16="http://schemas.microsoft.com/office/drawing/2014/main" id="{7F2A8ACE-59AA-FFF1-896E-C5D3DBA0658B}"/>
              </a:ext>
            </a:extLst>
          </p:cNvPr>
          <p:cNvSpPr txBox="1"/>
          <p:nvPr/>
        </p:nvSpPr>
        <p:spPr>
          <a:xfrm>
            <a:off x="484608" y="1411239"/>
            <a:ext cx="6071513" cy="1495794"/>
          </a:xfrm>
          <a:prstGeom prst="rect">
            <a:avLst/>
          </a:prstGeom>
          <a:noFill/>
        </p:spPr>
        <p:txBody>
          <a:bodyPr wrap="square" lIns="91440" tIns="45720" rIns="91440" bIns="45720" anchor="t">
            <a:spAutoFit/>
          </a:bodyPr>
          <a:lstStyle/>
          <a:p>
            <a:pPr algn="ctr" eaLnBrk="1" hangingPunct="1">
              <a:lnSpc>
                <a:spcPct val="80000"/>
              </a:lnSpc>
            </a:pPr>
            <a:r>
              <a:rPr lang="en-US" sz="1900" b="1" dirty="0"/>
              <a:t>Andrea M. Green </a:t>
            </a:r>
          </a:p>
          <a:p>
            <a:pPr algn="ctr" eaLnBrk="1" hangingPunct="1">
              <a:lnSpc>
                <a:spcPct val="80000"/>
              </a:lnSpc>
            </a:pPr>
            <a:r>
              <a:rPr lang="en-US" sz="1900" dirty="0"/>
              <a:t>Chief of Small Business Programs</a:t>
            </a:r>
          </a:p>
          <a:p>
            <a:pPr algn="ctr" eaLnBrk="1" hangingPunct="1">
              <a:lnSpc>
                <a:spcPct val="80000"/>
              </a:lnSpc>
            </a:pPr>
            <a:r>
              <a:rPr lang="en-US" sz="1900" dirty="0"/>
              <a:t>USACE, Wilmington District</a:t>
            </a:r>
          </a:p>
          <a:p>
            <a:pPr algn="ctr" eaLnBrk="1" hangingPunct="1">
              <a:lnSpc>
                <a:spcPct val="80000"/>
              </a:lnSpc>
            </a:pPr>
            <a:r>
              <a:rPr lang="en-US" sz="1900" dirty="0"/>
              <a:t>Office:  (910)251-4452 / Mobile: 910-787-0340</a:t>
            </a:r>
          </a:p>
          <a:p>
            <a:pPr algn="ctr" eaLnBrk="1" hangingPunct="1">
              <a:lnSpc>
                <a:spcPct val="80000"/>
              </a:lnSpc>
            </a:pPr>
            <a:r>
              <a:rPr lang="en-US" sz="1900" dirty="0"/>
              <a:t>Small Business Email: cesaw-sb@usace.army.mil</a:t>
            </a:r>
          </a:p>
          <a:p>
            <a:pPr marL="0" indent="0">
              <a:lnSpc>
                <a:spcPct val="80000"/>
              </a:lnSpc>
            </a:pPr>
            <a:r>
              <a:rPr lang="en-US" sz="1900" dirty="0"/>
              <a:t> </a:t>
            </a:r>
          </a:p>
        </p:txBody>
      </p:sp>
      <p:pic>
        <p:nvPicPr>
          <p:cNvPr id="4" name="Picture 3" descr="A person smiling in front of a flag">
            <a:extLst>
              <a:ext uri="{FF2B5EF4-FFF2-40B4-BE49-F238E27FC236}">
                <a16:creationId xmlns:a16="http://schemas.microsoft.com/office/drawing/2014/main" id="{AE68C489-F44E-1B39-9E37-55DBE6354AD7}"/>
              </a:ext>
            </a:extLst>
          </p:cNvPr>
          <p:cNvPicPr>
            <a:picLocks noChangeAspect="1"/>
          </p:cNvPicPr>
          <p:nvPr/>
        </p:nvPicPr>
        <p:blipFill>
          <a:blip r:embed="rId3"/>
          <a:stretch>
            <a:fillRect/>
          </a:stretch>
        </p:blipFill>
        <p:spPr>
          <a:xfrm>
            <a:off x="1593158" y="2812530"/>
            <a:ext cx="3381362" cy="2634231"/>
          </a:xfrm>
          <a:prstGeom prst="rect">
            <a:avLst/>
          </a:prstGeom>
        </p:spPr>
      </p:pic>
    </p:spTree>
    <p:extLst>
      <p:ext uri="{BB962C8B-B14F-4D97-AF65-F5344CB8AC3E}">
        <p14:creationId xmlns:p14="http://schemas.microsoft.com/office/powerpoint/2010/main" val="192581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C18C-8BA2-3F03-7A20-D215DF254D0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8B9B7666-3F74-5EF7-FC28-7D943C8474CF}"/>
              </a:ext>
            </a:extLst>
          </p:cNvPr>
          <p:cNvSpPr>
            <a:spLocks noGrp="1"/>
          </p:cNvSpPr>
          <p:nvPr>
            <p:ph type="sldNum" sz="quarter" idx="4"/>
          </p:nvPr>
        </p:nvSpPr>
        <p:spPr/>
        <p:txBody>
          <a:bodyPr/>
          <a:lstStyle/>
          <a:p>
            <a:fld id="{9E5D938B-F184-44DA-A135-DDBA121A8C78}" type="slidenum">
              <a:rPr lang="en-US" smtClean="0">
                <a:solidFill>
                  <a:srgbClr val="000000"/>
                </a:solidFill>
              </a:rPr>
              <a:pPr/>
              <a:t>12</a:t>
            </a:fld>
            <a:endParaRPr lang="en-US" dirty="0">
              <a:solidFill>
                <a:srgbClr val="000000"/>
              </a:solidFill>
            </a:endParaRPr>
          </a:p>
        </p:txBody>
      </p:sp>
      <p:pic>
        <p:nvPicPr>
          <p:cNvPr id="5" name="Picture 4" descr="Text&#10;&#10;Description automatically generated">
            <a:extLst>
              <a:ext uri="{FF2B5EF4-FFF2-40B4-BE49-F238E27FC236}">
                <a16:creationId xmlns:a16="http://schemas.microsoft.com/office/drawing/2014/main" id="{61B32B42-C78D-49BD-608B-EC075D7DA09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110" y="0"/>
            <a:ext cx="12197455" cy="6858000"/>
          </a:xfrm>
          <a:prstGeom prst="rect">
            <a:avLst/>
          </a:prstGeom>
        </p:spPr>
      </p:pic>
    </p:spTree>
    <p:extLst>
      <p:ext uri="{BB962C8B-B14F-4D97-AF65-F5344CB8AC3E}">
        <p14:creationId xmlns:p14="http://schemas.microsoft.com/office/powerpoint/2010/main" val="404075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9ADE-6B97-4F9F-90C3-19424B1C3EFF}"/>
              </a:ext>
            </a:extLst>
          </p:cNvPr>
          <p:cNvSpPr>
            <a:spLocks noGrp="1"/>
          </p:cNvSpPr>
          <p:nvPr>
            <p:ph type="title"/>
          </p:nvPr>
        </p:nvSpPr>
        <p:spPr/>
        <p:txBody>
          <a:bodyPr/>
          <a:lstStyle/>
          <a:p>
            <a:pPr algn="ctr"/>
            <a:r>
              <a:rPr lang="en-US" sz="2800" b="1">
                <a:solidFill>
                  <a:schemeClr val="tx1"/>
                </a:solidFill>
              </a:rPr>
              <a:t>    </a:t>
            </a:r>
            <a:r>
              <a:rPr lang="en-US" sz="3200" b="1">
                <a:solidFill>
                  <a:schemeClr val="tx1"/>
                </a:solidFill>
              </a:rPr>
              <a:t>Wilmington District Leadership</a:t>
            </a:r>
          </a:p>
        </p:txBody>
      </p:sp>
      <p:sp>
        <p:nvSpPr>
          <p:cNvPr id="11" name="TextBox 10">
            <a:extLst>
              <a:ext uri="{FF2B5EF4-FFF2-40B4-BE49-F238E27FC236}">
                <a16:creationId xmlns:a16="http://schemas.microsoft.com/office/drawing/2014/main" id="{4A59D7A0-D8F8-44C6-BCB8-B673CE8A0CCD}"/>
              </a:ext>
            </a:extLst>
          </p:cNvPr>
          <p:cNvSpPr txBox="1"/>
          <p:nvPr/>
        </p:nvSpPr>
        <p:spPr>
          <a:xfrm>
            <a:off x="526120" y="4773482"/>
            <a:ext cx="2021644" cy="523220"/>
          </a:xfrm>
          <a:prstGeom prst="rect">
            <a:avLst/>
          </a:prstGeom>
          <a:noFill/>
        </p:spPr>
        <p:txBody>
          <a:bodyPr wrap="none" rtlCol="0">
            <a:spAutoFit/>
          </a:bodyPr>
          <a:lstStyle/>
          <a:p>
            <a:pPr algn="ctr"/>
            <a:r>
              <a:rPr lang="en-US" sz="1400" b="1" dirty="0"/>
              <a:t>COL Brad Morgan</a:t>
            </a:r>
          </a:p>
          <a:p>
            <a:pPr algn="ctr"/>
            <a:r>
              <a:rPr lang="en-US" sz="1400" b="1" dirty="0"/>
              <a:t>District Commander </a:t>
            </a:r>
          </a:p>
        </p:txBody>
      </p:sp>
      <p:sp>
        <p:nvSpPr>
          <p:cNvPr id="18" name="TextBox 17">
            <a:extLst>
              <a:ext uri="{FF2B5EF4-FFF2-40B4-BE49-F238E27FC236}">
                <a16:creationId xmlns:a16="http://schemas.microsoft.com/office/drawing/2014/main" id="{2391101E-4970-424F-B884-1B45E30E5C7B}"/>
              </a:ext>
            </a:extLst>
          </p:cNvPr>
          <p:cNvSpPr txBox="1"/>
          <p:nvPr/>
        </p:nvSpPr>
        <p:spPr>
          <a:xfrm>
            <a:off x="3240349" y="4800115"/>
            <a:ext cx="2522833" cy="738664"/>
          </a:xfrm>
          <a:prstGeom prst="rect">
            <a:avLst/>
          </a:prstGeom>
          <a:noFill/>
        </p:spPr>
        <p:txBody>
          <a:bodyPr wrap="square" rtlCol="0">
            <a:spAutoFit/>
          </a:bodyPr>
          <a:lstStyle/>
          <a:p>
            <a:pPr algn="ctr"/>
            <a:r>
              <a:rPr lang="en-US" sz="1400" b="1" dirty="0"/>
              <a:t>LTC Kenneth Porter</a:t>
            </a:r>
          </a:p>
          <a:p>
            <a:pPr algn="ctr"/>
            <a:r>
              <a:rPr lang="en-US" sz="1400" b="1" dirty="0"/>
              <a:t>District Deputy Commander </a:t>
            </a:r>
          </a:p>
        </p:txBody>
      </p:sp>
      <p:sp>
        <p:nvSpPr>
          <p:cNvPr id="21" name="TextBox 20">
            <a:extLst>
              <a:ext uri="{FF2B5EF4-FFF2-40B4-BE49-F238E27FC236}">
                <a16:creationId xmlns:a16="http://schemas.microsoft.com/office/drawing/2014/main" id="{CC9686DC-7273-442B-BA30-31561521211A}"/>
              </a:ext>
            </a:extLst>
          </p:cNvPr>
          <p:cNvSpPr txBox="1"/>
          <p:nvPr/>
        </p:nvSpPr>
        <p:spPr>
          <a:xfrm>
            <a:off x="5663682" y="4880966"/>
            <a:ext cx="3114680" cy="954107"/>
          </a:xfrm>
          <a:prstGeom prst="rect">
            <a:avLst/>
          </a:prstGeom>
          <a:noFill/>
        </p:spPr>
        <p:txBody>
          <a:bodyPr wrap="square" rtlCol="0">
            <a:spAutoFit/>
          </a:bodyPr>
          <a:lstStyle/>
          <a:p>
            <a:pPr algn="ctr"/>
            <a:r>
              <a:rPr lang="en-US" sz="1400" b="1" dirty="0"/>
              <a:t>Ms. Christine Brayman</a:t>
            </a:r>
          </a:p>
          <a:p>
            <a:pPr algn="ctr"/>
            <a:r>
              <a:rPr lang="en-US" sz="1400" b="1" dirty="0"/>
              <a:t>Deputy District Engineer</a:t>
            </a:r>
          </a:p>
          <a:p>
            <a:pPr algn="ctr"/>
            <a:r>
              <a:rPr lang="en-US" sz="1400" b="1" dirty="0"/>
              <a:t>Programs and Project Management </a:t>
            </a:r>
          </a:p>
        </p:txBody>
      </p:sp>
      <p:pic>
        <p:nvPicPr>
          <p:cNvPr id="6" name="Picture 5" descr="A person in military uniform&#10;&#10;Description automatically generated with medium confidence">
            <a:extLst>
              <a:ext uri="{FF2B5EF4-FFF2-40B4-BE49-F238E27FC236}">
                <a16:creationId xmlns:a16="http://schemas.microsoft.com/office/drawing/2014/main" id="{EAF3A895-867C-83C7-29BF-F143BFDAEEE4}"/>
              </a:ext>
            </a:extLst>
          </p:cNvPr>
          <p:cNvPicPr>
            <a:picLocks noChangeAspect="1"/>
          </p:cNvPicPr>
          <p:nvPr/>
        </p:nvPicPr>
        <p:blipFill>
          <a:blip r:embed="rId3"/>
          <a:stretch>
            <a:fillRect/>
          </a:stretch>
        </p:blipFill>
        <p:spPr>
          <a:xfrm>
            <a:off x="592510" y="1795859"/>
            <a:ext cx="2170388" cy="2713997"/>
          </a:xfrm>
          <a:prstGeom prst="rect">
            <a:avLst/>
          </a:prstGeom>
        </p:spPr>
      </p:pic>
      <p:pic>
        <p:nvPicPr>
          <p:cNvPr id="9" name="Picture 8" descr="A person in a military uniform&#10;&#10;Description automatically generated with medium confidence">
            <a:extLst>
              <a:ext uri="{FF2B5EF4-FFF2-40B4-BE49-F238E27FC236}">
                <a16:creationId xmlns:a16="http://schemas.microsoft.com/office/drawing/2014/main" id="{9F426BDE-7863-8F3C-7467-BC950AE7AF71}"/>
              </a:ext>
            </a:extLst>
          </p:cNvPr>
          <p:cNvPicPr>
            <a:picLocks noChangeAspect="1"/>
          </p:cNvPicPr>
          <p:nvPr/>
        </p:nvPicPr>
        <p:blipFill>
          <a:blip r:embed="rId4"/>
          <a:stretch>
            <a:fillRect/>
          </a:stretch>
        </p:blipFill>
        <p:spPr>
          <a:xfrm>
            <a:off x="3479216" y="1781902"/>
            <a:ext cx="2184465" cy="2728665"/>
          </a:xfrm>
          <a:prstGeom prst="rect">
            <a:avLst/>
          </a:prstGeom>
        </p:spPr>
      </p:pic>
      <p:pic>
        <p:nvPicPr>
          <p:cNvPr id="12" name="Picture 11" descr="A person smiling in front of a flag&#10;&#10;Description automatically generated with medium confidence">
            <a:extLst>
              <a:ext uri="{FF2B5EF4-FFF2-40B4-BE49-F238E27FC236}">
                <a16:creationId xmlns:a16="http://schemas.microsoft.com/office/drawing/2014/main" id="{CCB2DB31-16BF-563E-D338-C06602785576}"/>
              </a:ext>
            </a:extLst>
          </p:cNvPr>
          <p:cNvPicPr>
            <a:picLocks noChangeAspect="1"/>
          </p:cNvPicPr>
          <p:nvPr/>
        </p:nvPicPr>
        <p:blipFill>
          <a:blip r:embed="rId5"/>
          <a:stretch>
            <a:fillRect/>
          </a:stretch>
        </p:blipFill>
        <p:spPr>
          <a:xfrm>
            <a:off x="6279885" y="1816794"/>
            <a:ext cx="1999120" cy="2693062"/>
          </a:xfrm>
          <a:prstGeom prst="rect">
            <a:avLst/>
          </a:prstGeom>
        </p:spPr>
      </p:pic>
      <p:pic>
        <p:nvPicPr>
          <p:cNvPr id="7" name="Picture 6" descr="A person in a suit and tie&#10;&#10;Description automatically generated with low confidence">
            <a:extLst>
              <a:ext uri="{FF2B5EF4-FFF2-40B4-BE49-F238E27FC236}">
                <a16:creationId xmlns:a16="http://schemas.microsoft.com/office/drawing/2014/main" id="{203EDC3E-76D3-8AD4-17BA-6BC27DCEC327}"/>
              </a:ext>
            </a:extLst>
          </p:cNvPr>
          <p:cNvPicPr>
            <a:picLocks noChangeAspect="1"/>
          </p:cNvPicPr>
          <p:nvPr/>
        </p:nvPicPr>
        <p:blipFill>
          <a:blip r:embed="rId6"/>
          <a:stretch>
            <a:fillRect/>
          </a:stretch>
        </p:blipFill>
        <p:spPr>
          <a:xfrm>
            <a:off x="8778363" y="1795859"/>
            <a:ext cx="2184466" cy="2731493"/>
          </a:xfrm>
          <a:prstGeom prst="rect">
            <a:avLst/>
          </a:prstGeom>
        </p:spPr>
      </p:pic>
      <p:sp>
        <p:nvSpPr>
          <p:cNvPr id="8" name="TextBox 7">
            <a:extLst>
              <a:ext uri="{FF2B5EF4-FFF2-40B4-BE49-F238E27FC236}">
                <a16:creationId xmlns:a16="http://schemas.microsoft.com/office/drawing/2014/main" id="{E6DC1F46-0F74-252A-0B63-ABFBF367468F}"/>
              </a:ext>
            </a:extLst>
          </p:cNvPr>
          <p:cNvSpPr txBox="1"/>
          <p:nvPr/>
        </p:nvSpPr>
        <p:spPr>
          <a:xfrm>
            <a:off x="8730752" y="4917952"/>
            <a:ext cx="2879314" cy="523220"/>
          </a:xfrm>
          <a:prstGeom prst="rect">
            <a:avLst/>
          </a:prstGeom>
          <a:noFill/>
        </p:spPr>
        <p:txBody>
          <a:bodyPr wrap="none" rtlCol="0">
            <a:spAutoFit/>
          </a:bodyPr>
          <a:lstStyle/>
          <a:p>
            <a:pPr algn="ctr"/>
            <a:r>
              <a:rPr lang="en-US" sz="1400" b="1" dirty="0"/>
              <a:t>Mr. John Mayo</a:t>
            </a:r>
          </a:p>
          <a:p>
            <a:pPr algn="ctr"/>
            <a:r>
              <a:rPr lang="en-US" sz="1400" b="1" dirty="0"/>
              <a:t>Chief, District Contract Division</a:t>
            </a:r>
          </a:p>
        </p:txBody>
      </p:sp>
    </p:spTree>
    <p:extLst>
      <p:ext uri="{BB962C8B-B14F-4D97-AF65-F5344CB8AC3E}">
        <p14:creationId xmlns:p14="http://schemas.microsoft.com/office/powerpoint/2010/main" val="1479403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2D4076F-F9C4-29A9-CA12-5B1FA26F1535}"/>
              </a:ext>
            </a:extLst>
          </p:cNvPr>
          <p:cNvSpPr>
            <a:spLocks noGrp="1"/>
          </p:cNvSpPr>
          <p:nvPr>
            <p:ph sz="quarter" idx="10"/>
          </p:nvPr>
        </p:nvSpPr>
        <p:spPr/>
        <p:txBody>
          <a:bodyPr/>
          <a:lstStyle/>
          <a:p>
            <a:endParaRPr lang="en-US" dirty="0"/>
          </a:p>
          <a:p>
            <a:br>
              <a:rPr lang="en-US" dirty="0"/>
            </a:br>
            <a:endParaRPr lang="en-US" dirty="0"/>
          </a:p>
        </p:txBody>
      </p:sp>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a:xfrm>
            <a:off x="948366" y="226673"/>
            <a:ext cx="10386814" cy="832920"/>
          </a:xfrm>
        </p:spPr>
        <p:txBody>
          <a:bodyPr/>
          <a:lstStyle/>
          <a:p>
            <a:pPr algn="ctr"/>
            <a:r>
              <a:rPr lang="en-US"/>
              <a:t>The Wilmington District AOR</a:t>
            </a:r>
          </a:p>
        </p:txBody>
      </p:sp>
      <p:sp>
        <p:nvSpPr>
          <p:cNvPr id="4" name="TextBox 3">
            <a:extLst>
              <a:ext uri="{FF2B5EF4-FFF2-40B4-BE49-F238E27FC236}">
                <a16:creationId xmlns:a16="http://schemas.microsoft.com/office/drawing/2014/main" id="{D9762976-6E39-5234-0033-FCC6B0CCB831}"/>
              </a:ext>
            </a:extLst>
          </p:cNvPr>
          <p:cNvSpPr txBox="1"/>
          <p:nvPr/>
        </p:nvSpPr>
        <p:spPr>
          <a:xfrm>
            <a:off x="3027294" y="6444734"/>
            <a:ext cx="6137412" cy="369332"/>
          </a:xfrm>
          <a:prstGeom prst="rect">
            <a:avLst/>
          </a:prstGeom>
          <a:noFill/>
        </p:spPr>
        <p:txBody>
          <a:bodyPr wrap="square">
            <a:spAutoFit/>
          </a:bodyPr>
          <a:lstStyle/>
          <a:p>
            <a:pPr algn="ctr"/>
            <a:r>
              <a:rPr lang="en-US" b="1" i="1">
                <a:solidFill>
                  <a:srgbClr val="FF0000"/>
                </a:solidFill>
              </a:rPr>
              <a:t>Working Today to Build a Better Tomorrow</a:t>
            </a:r>
          </a:p>
        </p:txBody>
      </p:sp>
      <p:sp>
        <p:nvSpPr>
          <p:cNvPr id="2" name="Content Placeholder 2">
            <a:extLst>
              <a:ext uri="{FF2B5EF4-FFF2-40B4-BE49-F238E27FC236}">
                <a16:creationId xmlns:a16="http://schemas.microsoft.com/office/drawing/2014/main" id="{A8C0C147-D2DE-02EA-D5D5-C9A6734CF89D}"/>
              </a:ext>
            </a:extLst>
          </p:cNvPr>
          <p:cNvSpPr txBox="1">
            <a:spLocks/>
          </p:cNvSpPr>
          <p:nvPr/>
        </p:nvSpPr>
        <p:spPr>
          <a:xfrm>
            <a:off x="472440" y="1051759"/>
            <a:ext cx="11262360" cy="5000624"/>
          </a:xfrm>
          <a:prstGeom prst="rect">
            <a:avLst/>
          </a:prstGeom>
        </p:spPr>
        <p:txBody>
          <a:bodyPr lIns="91440" tIns="45720" rIns="91440" bIns="45720" anchor="t">
            <a:normAutofit fontScale="92500" lnSpcReduction="10000"/>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400" b="1" u="sng" dirty="0">
                <a:solidFill>
                  <a:schemeClr val="tx1"/>
                </a:solidFill>
              </a:rPr>
              <a:t>Military</a:t>
            </a:r>
          </a:p>
          <a:p>
            <a:pPr marL="285750" indent="-285750">
              <a:buFont typeface="Arial" panose="020B0604020202020204" pitchFamily="34" charset="0"/>
              <a:buChar char="•"/>
            </a:pPr>
            <a:r>
              <a:rPr lang="en-US" sz="2400" b="1" dirty="0">
                <a:solidFill>
                  <a:schemeClr val="tx1"/>
                </a:solidFill>
              </a:rPr>
              <a:t>Fort Bragg </a:t>
            </a:r>
            <a:r>
              <a:rPr lang="en-US" sz="2400" dirty="0">
                <a:solidFill>
                  <a:schemeClr val="tx1"/>
                </a:solidFill>
              </a:rPr>
              <a:t>- Military Construction for Special Operations Commands (MILCON &amp; SRM Funded)</a:t>
            </a:r>
          </a:p>
          <a:p>
            <a:pPr marL="285750" indent="-285750">
              <a:buFont typeface="Arial" panose="020B0604020202020204" pitchFamily="34" charset="0"/>
              <a:buChar char="•"/>
            </a:pPr>
            <a:r>
              <a:rPr lang="en-US" sz="2400" b="1" dirty="0">
                <a:solidFill>
                  <a:schemeClr val="tx1"/>
                </a:solidFill>
              </a:rPr>
              <a:t>Military Ocean Terminal Sunny Point (MOTSU) </a:t>
            </a:r>
            <a:r>
              <a:rPr lang="en-US" sz="2400" dirty="0">
                <a:solidFill>
                  <a:schemeClr val="tx1"/>
                </a:solidFill>
              </a:rPr>
              <a:t>- SRM Funded Construction and Service Contracts (Environmental &amp; Base Maintenance)</a:t>
            </a:r>
          </a:p>
          <a:p>
            <a:pPr marL="285750" indent="-285750">
              <a:buFont typeface="Arial" panose="020B0604020202020204" pitchFamily="34" charset="0"/>
              <a:buChar char="•"/>
            </a:pPr>
            <a:endParaRPr lang="en-US" sz="2400" dirty="0">
              <a:solidFill>
                <a:schemeClr val="tx1"/>
              </a:solidFill>
            </a:endParaRPr>
          </a:p>
          <a:p>
            <a:r>
              <a:rPr lang="en-US" sz="2400" b="1" u="sng" dirty="0">
                <a:solidFill>
                  <a:schemeClr val="tx1"/>
                </a:solidFill>
              </a:rPr>
              <a:t>Civil Works </a:t>
            </a:r>
          </a:p>
          <a:p>
            <a:pPr marL="285750" indent="-285750">
              <a:buFont typeface="Arial" panose="020B0604020202020204" pitchFamily="34" charset="0"/>
              <a:buChar char="•"/>
            </a:pPr>
            <a:r>
              <a:rPr lang="en-US" sz="2400" b="1" dirty="0">
                <a:solidFill>
                  <a:schemeClr val="tx1"/>
                </a:solidFill>
              </a:rPr>
              <a:t>Operation and Maintenance Dredging along the NC Coast </a:t>
            </a:r>
          </a:p>
          <a:p>
            <a:pPr marL="728345" lvl="1" indent="-342900">
              <a:buFont typeface="Wingdings" panose="05000000000000000000" pitchFamily="2" charset="2"/>
              <a:buChar char="ü"/>
            </a:pPr>
            <a:r>
              <a:rPr lang="en-US" sz="2400" dirty="0">
                <a:solidFill>
                  <a:schemeClr val="tx1"/>
                </a:solidFill>
              </a:rPr>
              <a:t>MOTSU </a:t>
            </a:r>
          </a:p>
          <a:p>
            <a:pPr marL="728345" lvl="1" indent="-342900">
              <a:buFont typeface="Wingdings" panose="05000000000000000000" pitchFamily="2" charset="2"/>
              <a:buChar char="ü"/>
            </a:pPr>
            <a:r>
              <a:rPr lang="en-US" sz="2400" dirty="0">
                <a:solidFill>
                  <a:schemeClr val="tx1"/>
                </a:solidFill>
              </a:rPr>
              <a:t>State Ports of Morehead City and Wilmington</a:t>
            </a:r>
          </a:p>
          <a:p>
            <a:pPr marL="728345" lvl="1" indent="-342900">
              <a:buFont typeface="Wingdings" panose="05000000000000000000" pitchFamily="2" charset="2"/>
              <a:buChar char="ü"/>
            </a:pPr>
            <a:r>
              <a:rPr lang="en-US" sz="2400" dirty="0">
                <a:solidFill>
                  <a:schemeClr val="tx1"/>
                </a:solidFill>
              </a:rPr>
              <a:t>Atlantic Intracoastal Waterway (AIWW) &amp; Other Federal Navigation Channels</a:t>
            </a:r>
          </a:p>
          <a:p>
            <a:pPr marL="284163" indent="-284163">
              <a:buChar char="•"/>
            </a:pPr>
            <a:r>
              <a:rPr lang="en-US" sz="2400" b="1" dirty="0">
                <a:solidFill>
                  <a:schemeClr val="tx1"/>
                </a:solidFill>
              </a:rPr>
              <a:t>Coastal Storm Risk Mitigation (CSRM)</a:t>
            </a:r>
          </a:p>
          <a:p>
            <a:pPr marL="284163" indent="-284163">
              <a:buChar char="•"/>
            </a:pPr>
            <a:r>
              <a:rPr lang="en-US" sz="2400" b="1" dirty="0">
                <a:solidFill>
                  <a:schemeClr val="tx1"/>
                </a:solidFill>
              </a:rPr>
              <a:t>Operation of two Hydropower Plants in Virginia </a:t>
            </a:r>
            <a:r>
              <a:rPr lang="en-US" sz="2400" dirty="0">
                <a:solidFill>
                  <a:schemeClr val="tx1"/>
                </a:solidFill>
              </a:rPr>
              <a:t>(Philpott and John H Kerr)</a:t>
            </a:r>
          </a:p>
          <a:p>
            <a:pPr marL="285750" indent="-285750">
              <a:buFont typeface="Arial" pitchFamily="34" charset="0"/>
              <a:buChar char="•"/>
            </a:pPr>
            <a:r>
              <a:rPr lang="en-US" sz="2400" b="1" dirty="0">
                <a:solidFill>
                  <a:schemeClr val="tx1"/>
                </a:solidFill>
                <a:latin typeface="Arial"/>
                <a:ea typeface="ＭＳ Ｐゴシック"/>
                <a:cs typeface="Arial"/>
              </a:rPr>
              <a:t>Operation of five lakes and dam recreational areas</a:t>
            </a:r>
            <a:r>
              <a:rPr lang="en-US" sz="2400" dirty="0">
                <a:solidFill>
                  <a:schemeClr val="tx1"/>
                </a:solidFill>
                <a:latin typeface="Arial"/>
                <a:ea typeface="ＭＳ Ｐゴシック"/>
                <a:cs typeface="Arial"/>
              </a:rPr>
              <a:t>; 3 in NC, 2 in VA. All built for flood risk management</a:t>
            </a:r>
            <a:endParaRPr lang="en-US" sz="2400" dirty="0">
              <a:solidFill>
                <a:schemeClr val="tx1"/>
              </a:solidFill>
            </a:endParaRPr>
          </a:p>
          <a:p>
            <a:pPr marL="285750" indent="-285750">
              <a:buFont typeface="Arial" pitchFamily="34" charset="0"/>
              <a:buChar char="•"/>
            </a:pPr>
            <a:r>
              <a:rPr lang="en-US" sz="2400" b="1" dirty="0">
                <a:solidFill>
                  <a:schemeClr val="tx1"/>
                </a:solidFill>
              </a:rPr>
              <a:t>Shallow Draft Dredge </a:t>
            </a:r>
            <a:r>
              <a:rPr lang="en-US" sz="2400" dirty="0">
                <a:solidFill>
                  <a:schemeClr val="tx1"/>
                </a:solidFill>
              </a:rPr>
              <a:t>fleet that works from Maine to Texas</a:t>
            </a:r>
          </a:p>
        </p:txBody>
      </p:sp>
    </p:spTree>
    <p:extLst>
      <p:ext uri="{BB962C8B-B14F-4D97-AF65-F5344CB8AC3E}">
        <p14:creationId xmlns:p14="http://schemas.microsoft.com/office/powerpoint/2010/main" val="1219982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B3C91EB-81A3-4A4B-50C9-F4825BC03AC1}"/>
              </a:ext>
            </a:extLst>
          </p:cNvPr>
          <p:cNvGraphicFramePr>
            <a:graphicFrameLocks noGrp="1"/>
          </p:cNvGraphicFramePr>
          <p:nvPr>
            <p:ph sz="quarter" idx="10"/>
            <p:extLst>
              <p:ext uri="{D42A27DB-BD31-4B8C-83A1-F6EECF244321}">
                <p14:modId xmlns:p14="http://schemas.microsoft.com/office/powerpoint/2010/main" val="2047552457"/>
              </p:ext>
            </p:extLst>
          </p:nvPr>
        </p:nvGraphicFramePr>
        <p:xfrm>
          <a:off x="266699" y="961901"/>
          <a:ext cx="11658583" cy="4206240"/>
        </p:xfrm>
        <a:graphic>
          <a:graphicData uri="http://schemas.openxmlformats.org/drawingml/2006/table">
            <a:tbl>
              <a:tblPr firstRow="1" bandRow="1">
                <a:tableStyleId>{5C22544A-7EE6-4342-B048-85BDC9FD1C3A}</a:tableStyleId>
              </a:tblPr>
              <a:tblGrid>
                <a:gridCol w="710044">
                  <a:extLst>
                    <a:ext uri="{9D8B030D-6E8A-4147-A177-3AD203B41FA5}">
                      <a16:colId xmlns:a16="http://schemas.microsoft.com/office/drawing/2014/main" val="3073559477"/>
                    </a:ext>
                  </a:extLst>
                </a:gridCol>
                <a:gridCol w="3172046">
                  <a:extLst>
                    <a:ext uri="{9D8B030D-6E8A-4147-A177-3AD203B41FA5}">
                      <a16:colId xmlns:a16="http://schemas.microsoft.com/office/drawing/2014/main" val="1311882581"/>
                    </a:ext>
                  </a:extLst>
                </a:gridCol>
                <a:gridCol w="1867541">
                  <a:extLst>
                    <a:ext uri="{9D8B030D-6E8A-4147-A177-3AD203B41FA5}">
                      <a16:colId xmlns:a16="http://schemas.microsoft.com/office/drawing/2014/main" val="915424464"/>
                    </a:ext>
                  </a:extLst>
                </a:gridCol>
                <a:gridCol w="1355651">
                  <a:extLst>
                    <a:ext uri="{9D8B030D-6E8A-4147-A177-3AD203B41FA5}">
                      <a16:colId xmlns:a16="http://schemas.microsoft.com/office/drawing/2014/main" val="297388941"/>
                    </a:ext>
                  </a:extLst>
                </a:gridCol>
                <a:gridCol w="1515139">
                  <a:extLst>
                    <a:ext uri="{9D8B030D-6E8A-4147-A177-3AD203B41FA5}">
                      <a16:colId xmlns:a16="http://schemas.microsoft.com/office/drawing/2014/main" val="3957435259"/>
                    </a:ext>
                  </a:extLst>
                </a:gridCol>
                <a:gridCol w="1306347">
                  <a:extLst>
                    <a:ext uri="{9D8B030D-6E8A-4147-A177-3AD203B41FA5}">
                      <a16:colId xmlns:a16="http://schemas.microsoft.com/office/drawing/2014/main" val="3701265138"/>
                    </a:ext>
                  </a:extLst>
                </a:gridCol>
                <a:gridCol w="1731815">
                  <a:extLst>
                    <a:ext uri="{9D8B030D-6E8A-4147-A177-3AD203B41FA5}">
                      <a16:colId xmlns:a16="http://schemas.microsoft.com/office/drawing/2014/main" val="1322220121"/>
                    </a:ext>
                  </a:extLst>
                </a:gridCol>
              </a:tblGrid>
              <a:tr h="370840">
                <a:tc>
                  <a:txBody>
                    <a:bodyPr/>
                    <a:lstStyle/>
                    <a:p>
                      <a:pPr algn="ctr"/>
                      <a:r>
                        <a:rPr lang="en-US" sz="1600">
                          <a:solidFill>
                            <a:schemeClr val="tx1"/>
                          </a:solidFill>
                        </a:rPr>
                        <a:t>FY</a:t>
                      </a:r>
                    </a:p>
                  </a:txBody>
                  <a:tcPr>
                    <a:solidFill>
                      <a:srgbClr val="00B0F0"/>
                    </a:solidFill>
                  </a:tcPr>
                </a:tc>
                <a:tc>
                  <a:txBody>
                    <a:bodyPr/>
                    <a:lstStyle/>
                    <a:p>
                      <a:pPr lvl="0" algn="ctr">
                        <a:buNone/>
                      </a:pPr>
                      <a:r>
                        <a:rPr lang="en-US" sz="1600">
                          <a:solidFill>
                            <a:schemeClr val="tx1"/>
                          </a:solidFill>
                        </a:rPr>
                        <a:t>Project </a:t>
                      </a:r>
                    </a:p>
                  </a:txBody>
                  <a:tcPr>
                    <a:solidFill>
                      <a:srgbClr val="00B0F0"/>
                    </a:solidFill>
                  </a:tcPr>
                </a:tc>
                <a:tc>
                  <a:txBody>
                    <a:bodyPr/>
                    <a:lstStyle/>
                    <a:p>
                      <a:pPr lvl="0" algn="ctr">
                        <a:buNone/>
                      </a:pPr>
                      <a:r>
                        <a:rPr lang="en-US" sz="1600">
                          <a:solidFill>
                            <a:schemeClr val="tx1"/>
                          </a:solidFill>
                        </a:rPr>
                        <a:t>Location</a:t>
                      </a:r>
                      <a:endParaRPr lang="en-US"/>
                    </a:p>
                  </a:txBody>
                  <a:tcPr>
                    <a:solidFill>
                      <a:srgbClr val="00B0F0"/>
                    </a:solidFill>
                  </a:tcPr>
                </a:tc>
                <a:tc>
                  <a:txBody>
                    <a:bodyPr/>
                    <a:lstStyle/>
                    <a:p>
                      <a:pPr algn="ctr"/>
                      <a:r>
                        <a:rPr lang="en-US" sz="1600">
                          <a:solidFill>
                            <a:schemeClr val="tx1"/>
                          </a:solidFill>
                        </a:rPr>
                        <a:t>Value</a:t>
                      </a:r>
                    </a:p>
                  </a:txBody>
                  <a:tcPr>
                    <a:solidFill>
                      <a:srgbClr val="00B0F0"/>
                    </a:solidFill>
                  </a:tcPr>
                </a:tc>
                <a:tc>
                  <a:txBody>
                    <a:bodyPr/>
                    <a:lstStyle/>
                    <a:p>
                      <a:pPr algn="ctr"/>
                      <a:r>
                        <a:rPr lang="en-US" sz="1600">
                          <a:solidFill>
                            <a:schemeClr val="tx1"/>
                          </a:solidFill>
                        </a:rPr>
                        <a:t>Solicitation</a:t>
                      </a:r>
                    </a:p>
                  </a:txBody>
                  <a:tcPr>
                    <a:solidFill>
                      <a:srgbClr val="00B0F0"/>
                    </a:solidFill>
                  </a:tcPr>
                </a:tc>
                <a:tc>
                  <a:txBody>
                    <a:bodyPr/>
                    <a:lstStyle/>
                    <a:p>
                      <a:pPr algn="ctr"/>
                      <a:r>
                        <a:rPr lang="en-US" sz="1600">
                          <a:solidFill>
                            <a:schemeClr val="tx1"/>
                          </a:solidFill>
                        </a:rPr>
                        <a:t>Acquisition Strategy</a:t>
                      </a:r>
                    </a:p>
                  </a:txBody>
                  <a:tcPr>
                    <a:solidFill>
                      <a:srgbClr val="00B0F0"/>
                    </a:solidFill>
                  </a:tcPr>
                </a:tc>
                <a:tc>
                  <a:txBody>
                    <a:bodyPr/>
                    <a:lstStyle/>
                    <a:p>
                      <a:pPr algn="ctr"/>
                      <a:r>
                        <a:rPr lang="en-US" sz="1600">
                          <a:solidFill>
                            <a:schemeClr val="tx1"/>
                          </a:solidFill>
                        </a:rPr>
                        <a:t>Estimated Advertise Date</a:t>
                      </a:r>
                    </a:p>
                  </a:txBody>
                  <a:tcPr>
                    <a:solidFill>
                      <a:srgbClr val="00B0F0"/>
                    </a:solidFill>
                  </a:tcPr>
                </a:tc>
                <a:extLst>
                  <a:ext uri="{0D108BD9-81ED-4DB2-BD59-A6C34878D82A}">
                    <a16:rowId xmlns:a16="http://schemas.microsoft.com/office/drawing/2014/main" val="2211614277"/>
                  </a:ext>
                </a:extLst>
              </a:tr>
              <a:tr h="370839">
                <a:tc>
                  <a:txBody>
                    <a:bodyPr/>
                    <a:lstStyle/>
                    <a:p>
                      <a:pPr algn="ctr"/>
                      <a:r>
                        <a:rPr lang="en-US" sz="1400" b="1" dirty="0"/>
                        <a:t>25</a:t>
                      </a:r>
                    </a:p>
                  </a:txBody>
                  <a:tcPr/>
                </a:tc>
                <a:tc>
                  <a:txBody>
                    <a:bodyPr/>
                    <a:lstStyle/>
                    <a:p>
                      <a:pPr lvl="0" algn="ctr">
                        <a:buNone/>
                      </a:pPr>
                      <a:r>
                        <a:rPr lang="en-US" sz="1400" b="1" dirty="0"/>
                        <a:t>SOF Arms Room Addition</a:t>
                      </a:r>
                    </a:p>
                  </a:txBody>
                  <a:tcPr/>
                </a:tc>
                <a:tc>
                  <a:txBody>
                    <a:bodyPr/>
                    <a:lstStyle/>
                    <a:p>
                      <a:pPr lvl="0" algn="ctr">
                        <a:buNone/>
                      </a:pPr>
                      <a:r>
                        <a:rPr lang="en-US" sz="1400" b="1" dirty="0"/>
                        <a:t>SOTF</a:t>
                      </a:r>
                    </a:p>
                  </a:txBody>
                  <a:tcPr/>
                </a:tc>
                <a:tc>
                  <a:txBody>
                    <a:bodyPr/>
                    <a:lstStyle/>
                    <a:p>
                      <a:pPr algn="ctr"/>
                      <a:r>
                        <a:rPr lang="en-US" sz="1400" b="1" dirty="0"/>
                        <a:t>$10M - $25M</a:t>
                      </a:r>
                    </a:p>
                  </a:txBody>
                  <a:tcPr/>
                </a:tc>
                <a:tc>
                  <a:txBody>
                    <a:bodyPr/>
                    <a:lstStyle/>
                    <a:p>
                      <a:pPr algn="ctr"/>
                      <a:r>
                        <a:rPr lang="en-US" sz="1400" b="1" dirty="0"/>
                        <a:t>Small Business</a:t>
                      </a:r>
                    </a:p>
                  </a:txBody>
                  <a:tcPr/>
                </a:tc>
                <a:tc>
                  <a:txBody>
                    <a:bodyPr/>
                    <a:lstStyle/>
                    <a:p>
                      <a:pPr algn="ctr"/>
                      <a:r>
                        <a:rPr lang="en-US" sz="1400" b="1" dirty="0"/>
                        <a:t>DBB</a:t>
                      </a:r>
                    </a:p>
                  </a:txBody>
                  <a:tcPr/>
                </a:tc>
                <a:tc>
                  <a:txBody>
                    <a:bodyPr/>
                    <a:lstStyle/>
                    <a:p>
                      <a:pPr algn="ctr"/>
                      <a:r>
                        <a:rPr lang="en-US" sz="1400" b="1" dirty="0"/>
                        <a:t>FY25</a:t>
                      </a:r>
                    </a:p>
                    <a:p>
                      <a:pPr lvl="0" algn="ctr">
                        <a:buNone/>
                      </a:pPr>
                      <a:r>
                        <a:rPr lang="en-US" sz="1400" b="1" dirty="0"/>
                        <a:t>3</a:t>
                      </a:r>
                      <a:r>
                        <a:rPr lang="en-US" sz="1400" b="1" baseline="30000" dirty="0"/>
                        <a:t>rd</a:t>
                      </a:r>
                      <a:r>
                        <a:rPr lang="en-US" sz="1400" b="1" dirty="0"/>
                        <a:t>  QTR</a:t>
                      </a:r>
                    </a:p>
                  </a:txBody>
                  <a:tcPr/>
                </a:tc>
                <a:extLst>
                  <a:ext uri="{0D108BD9-81ED-4DB2-BD59-A6C34878D82A}">
                    <a16:rowId xmlns:a16="http://schemas.microsoft.com/office/drawing/2014/main" val="992242210"/>
                  </a:ext>
                </a:extLst>
              </a:tr>
              <a:tr h="370840">
                <a:tc>
                  <a:txBody>
                    <a:bodyPr/>
                    <a:lstStyle/>
                    <a:p>
                      <a:pPr algn="ctr"/>
                      <a:r>
                        <a:rPr lang="en-US" sz="1400" b="1" dirty="0"/>
                        <a:t> 26</a:t>
                      </a:r>
                    </a:p>
                  </a:txBody>
                  <a:tcPr/>
                </a:tc>
                <a:tc>
                  <a:txBody>
                    <a:bodyPr/>
                    <a:lstStyle/>
                    <a:p>
                      <a:pPr lvl="0" algn="ctr">
                        <a:lnSpc>
                          <a:spcPct val="100000"/>
                        </a:lnSpc>
                        <a:spcBef>
                          <a:spcPts val="0"/>
                        </a:spcBef>
                        <a:spcAft>
                          <a:spcPts val="0"/>
                        </a:spcAft>
                        <a:buNone/>
                      </a:pPr>
                      <a:r>
                        <a:rPr lang="en-US" sz="1500" b="1" i="0" u="none" strike="noStrike" noProof="0" dirty="0">
                          <a:solidFill>
                            <a:srgbClr val="221F20"/>
                          </a:solidFill>
                          <a:latin typeface="Arial"/>
                        </a:rPr>
                        <a:t>Mission Command Center </a:t>
                      </a:r>
                      <a:endParaRPr lang="en-US" sz="1500" b="0" i="0" u="none" strike="noStrike" noProof="0" dirty="0">
                        <a:solidFill>
                          <a:srgbClr val="221F20"/>
                        </a:solidFill>
                        <a:latin typeface="Arial"/>
                      </a:endParaRPr>
                    </a:p>
                  </a:txBody>
                  <a:tcPr/>
                </a:tc>
                <a:tc>
                  <a:txBody>
                    <a:bodyPr/>
                    <a:lstStyle/>
                    <a:p>
                      <a:pPr lvl="0" algn="ctr">
                        <a:buNone/>
                      </a:pPr>
                      <a:r>
                        <a:rPr lang="en-US" sz="1400" b="1" dirty="0"/>
                        <a:t>JSOC </a:t>
                      </a:r>
                    </a:p>
                  </a:txBody>
                  <a:tcPr/>
                </a:tc>
                <a:tc>
                  <a:txBody>
                    <a:bodyPr/>
                    <a:lstStyle/>
                    <a:p>
                      <a:pPr algn="ctr"/>
                      <a:r>
                        <a:rPr lang="en-US" sz="1400" b="1" dirty="0"/>
                        <a:t>$100M – $150M</a:t>
                      </a:r>
                    </a:p>
                  </a:txBody>
                  <a:tcPr/>
                </a:tc>
                <a:tc>
                  <a:txBody>
                    <a:bodyPr/>
                    <a:lstStyle/>
                    <a:p>
                      <a:pPr algn="ctr"/>
                      <a:r>
                        <a:rPr lang="en-US" sz="1400" b="1" dirty="0"/>
                        <a:t>TBD</a:t>
                      </a:r>
                    </a:p>
                  </a:txBody>
                  <a:tcPr/>
                </a:tc>
                <a:tc>
                  <a:txBody>
                    <a:bodyPr/>
                    <a:lstStyle/>
                    <a:p>
                      <a:pPr lvl="0" algn="ctr">
                        <a:buNone/>
                      </a:pPr>
                      <a:r>
                        <a:rPr lang="en-US" sz="1400" b="1" dirty="0"/>
                        <a:t>DBB</a:t>
                      </a:r>
                    </a:p>
                  </a:txBody>
                  <a:tcPr/>
                </a:tc>
                <a:tc>
                  <a:txBody>
                    <a:bodyPr/>
                    <a:lstStyle/>
                    <a:p>
                      <a:pPr algn="ctr"/>
                      <a:r>
                        <a:rPr lang="en-US" sz="1400" b="1" dirty="0"/>
                        <a:t>FY26                   1st QTR</a:t>
                      </a:r>
                    </a:p>
                  </a:txBody>
                  <a:tcPr/>
                </a:tc>
                <a:extLst>
                  <a:ext uri="{0D108BD9-81ED-4DB2-BD59-A6C34878D82A}">
                    <a16:rowId xmlns:a16="http://schemas.microsoft.com/office/drawing/2014/main" val="2291822070"/>
                  </a:ext>
                </a:extLst>
              </a:tr>
              <a:tr h="370840">
                <a:tc>
                  <a:txBody>
                    <a:bodyPr/>
                    <a:lstStyle/>
                    <a:p>
                      <a:pPr algn="ctr"/>
                      <a:r>
                        <a:rPr lang="en-US" sz="1400" b="1" dirty="0"/>
                        <a:t>27</a:t>
                      </a:r>
                    </a:p>
                  </a:txBody>
                  <a:tcPr/>
                </a:tc>
                <a:tc>
                  <a:txBody>
                    <a:bodyPr/>
                    <a:lstStyle/>
                    <a:p>
                      <a:pPr lvl="0" algn="ctr">
                        <a:buNone/>
                      </a:pPr>
                      <a:r>
                        <a:rPr lang="en-US" sz="1400" b="1" dirty="0"/>
                        <a:t>SOF Equipment Development Facility </a:t>
                      </a:r>
                    </a:p>
                  </a:txBody>
                  <a:tcPr/>
                </a:tc>
                <a:tc>
                  <a:txBody>
                    <a:bodyPr/>
                    <a:lstStyle/>
                    <a:p>
                      <a:pPr lvl="0" algn="ctr">
                        <a:buNone/>
                      </a:pPr>
                      <a:r>
                        <a:rPr lang="en-US" sz="1400" b="1" dirty="0"/>
                        <a:t> ATF</a:t>
                      </a:r>
                    </a:p>
                  </a:txBody>
                  <a:tcPr/>
                </a:tc>
                <a:tc>
                  <a:txBody>
                    <a:bodyPr/>
                    <a:lstStyle/>
                    <a:p>
                      <a:pPr algn="ctr"/>
                      <a:r>
                        <a:rPr lang="en-US" sz="1400" b="1" dirty="0"/>
                        <a:t>$25M - $50M </a:t>
                      </a:r>
                    </a:p>
                  </a:txBody>
                  <a:tcPr/>
                </a:tc>
                <a:tc>
                  <a:txBody>
                    <a:bodyPr/>
                    <a:lstStyle/>
                    <a:p>
                      <a:pPr algn="ctr"/>
                      <a:r>
                        <a:rPr lang="en-US" sz="1400" b="1" dirty="0"/>
                        <a:t> TBD</a:t>
                      </a:r>
                    </a:p>
                  </a:txBody>
                  <a:tcPr/>
                </a:tc>
                <a:tc>
                  <a:txBody>
                    <a:bodyPr/>
                    <a:lstStyle/>
                    <a:p>
                      <a:pPr algn="ctr"/>
                      <a:r>
                        <a:rPr lang="en-US" sz="1400" b="1" dirty="0"/>
                        <a:t>DBB </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FY27 </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2</a:t>
                      </a:r>
                      <a:r>
                        <a:rPr lang="en-US" sz="1400" b="1" baseline="30000" dirty="0"/>
                        <a:t>nd</a:t>
                      </a:r>
                      <a:r>
                        <a:rPr lang="en-US" sz="1400" b="1" dirty="0"/>
                        <a:t> QTR</a:t>
                      </a:r>
                    </a:p>
                  </a:txBody>
                  <a:tcPr/>
                </a:tc>
                <a:extLst>
                  <a:ext uri="{0D108BD9-81ED-4DB2-BD59-A6C34878D82A}">
                    <a16:rowId xmlns:a16="http://schemas.microsoft.com/office/drawing/2014/main" val="692622132"/>
                  </a:ext>
                </a:extLst>
              </a:tr>
              <a:tr h="370840">
                <a:tc>
                  <a:txBody>
                    <a:bodyPr/>
                    <a:lstStyle/>
                    <a:p>
                      <a:pPr algn="ctr"/>
                      <a:r>
                        <a:rPr lang="en-US" sz="1400" b="1" dirty="0"/>
                        <a:t>27  </a:t>
                      </a:r>
                    </a:p>
                  </a:txBody>
                  <a:tcPr/>
                </a:tc>
                <a:tc>
                  <a:txBody>
                    <a:bodyPr/>
                    <a:lstStyle/>
                    <a:p>
                      <a:pPr marL="0" lvl="0" indent="0" algn="ctr">
                        <a:lnSpc>
                          <a:spcPct val="100000"/>
                        </a:lnSpc>
                        <a:buNone/>
                      </a:pPr>
                      <a:r>
                        <a:rPr lang="en-US" sz="1400" b="1" dirty="0"/>
                        <a:t>SOF Ammo Supply Point</a:t>
                      </a:r>
                      <a:r>
                        <a:rPr lang="en-US" sz="1400" b="1" i="0" u="none" strike="noStrike" baseline="0" noProof="0" dirty="0">
                          <a:solidFill>
                            <a:srgbClr val="221F20"/>
                          </a:solidFill>
                          <a:latin typeface="Arial"/>
                        </a:rPr>
                        <a:t> </a:t>
                      </a:r>
                    </a:p>
                    <a:p>
                      <a:pPr marL="0" lvl="0" indent="0" algn="ctr">
                        <a:lnSpc>
                          <a:spcPct val="100000"/>
                        </a:lnSpc>
                        <a:buNone/>
                      </a:pPr>
                      <a:r>
                        <a:rPr lang="en-US" sz="1400" b="1" i="0" u="none" strike="noStrike" baseline="0" noProof="0" dirty="0">
                          <a:solidFill>
                            <a:srgbClr val="221F20"/>
                          </a:solidFill>
                          <a:latin typeface="Arial"/>
                        </a:rPr>
                        <a:t>Phase 1  </a:t>
                      </a:r>
                      <a:endParaRPr lang="en-US" sz="1400" b="1" dirty="0"/>
                    </a:p>
                  </a:txBody>
                  <a:tcPr/>
                </a:tc>
                <a:tc>
                  <a:txBody>
                    <a:bodyPr/>
                    <a:lstStyle/>
                    <a:p>
                      <a:pPr lvl="0" algn="ctr">
                        <a:buNone/>
                      </a:pPr>
                      <a:r>
                        <a:rPr lang="en-US" sz="1400" b="1" dirty="0"/>
                        <a:t>SOTF </a:t>
                      </a:r>
                    </a:p>
                  </a:txBody>
                  <a:tcPr/>
                </a:tc>
                <a:tc>
                  <a:txBody>
                    <a:bodyPr/>
                    <a:lstStyle/>
                    <a:p>
                      <a:pPr algn="ctr"/>
                      <a:r>
                        <a:rPr lang="en-US" sz="1400" b="1" dirty="0"/>
                        <a:t> Phase 1</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$50M - $100M</a:t>
                      </a:r>
                    </a:p>
                  </a:txBody>
                  <a:tcPr/>
                </a:tc>
                <a:tc>
                  <a:txBody>
                    <a:bodyPr/>
                    <a:lstStyle/>
                    <a:p>
                      <a:pPr algn="ctr"/>
                      <a:r>
                        <a:rPr lang="en-US" sz="1400" b="1" dirty="0"/>
                        <a:t>TBD</a:t>
                      </a:r>
                    </a:p>
                  </a:txBody>
                  <a:tcPr/>
                </a:tc>
                <a:tc>
                  <a:txBody>
                    <a:bodyPr/>
                    <a:lstStyle/>
                    <a:p>
                      <a:pPr algn="ctr"/>
                      <a:r>
                        <a:rPr lang="en-US" sz="1400" b="1" dirty="0"/>
                        <a:t>DBB</a:t>
                      </a:r>
                    </a:p>
                  </a:txBody>
                  <a:tcPr/>
                </a:tc>
                <a:tc>
                  <a:txBody>
                    <a:bodyPr/>
                    <a:lstStyle/>
                    <a:p>
                      <a:pPr algn="ctr"/>
                      <a:r>
                        <a:rPr lang="en-US" sz="1400" b="1" dirty="0"/>
                        <a:t>FY27</a:t>
                      </a:r>
                    </a:p>
                    <a:p>
                      <a:pPr algn="ctr"/>
                      <a:r>
                        <a:rPr lang="en-US" sz="1400" b="1" dirty="0"/>
                        <a:t>3</a:t>
                      </a:r>
                      <a:r>
                        <a:rPr lang="en-US" sz="1400" b="1" baseline="30000" dirty="0"/>
                        <a:t>rd</a:t>
                      </a:r>
                      <a:r>
                        <a:rPr lang="en-US" sz="1400" b="1" dirty="0"/>
                        <a:t> QTR </a:t>
                      </a:r>
                    </a:p>
                  </a:txBody>
                  <a:tcPr/>
                </a:tc>
                <a:extLst>
                  <a:ext uri="{0D108BD9-81ED-4DB2-BD59-A6C34878D82A}">
                    <a16:rowId xmlns:a16="http://schemas.microsoft.com/office/drawing/2014/main" val="1858758083"/>
                  </a:ext>
                </a:extLst>
              </a:tr>
              <a:tr h="370840">
                <a:tc>
                  <a:txBody>
                    <a:bodyPr/>
                    <a:lstStyle/>
                    <a:p>
                      <a:pPr algn="ctr"/>
                      <a:r>
                        <a:rPr lang="en-US" sz="1400" b="1" dirty="0"/>
                        <a:t>27 </a:t>
                      </a:r>
                    </a:p>
                  </a:txBody>
                  <a:tcPr/>
                </a:tc>
                <a:tc>
                  <a:txBody>
                    <a:bodyPr/>
                    <a:lstStyle/>
                    <a:p>
                      <a:pPr lvl="0" algn="ctr">
                        <a:buNone/>
                      </a:pPr>
                      <a:r>
                        <a:rPr lang="en-US" sz="1400" b="1" dirty="0"/>
                        <a:t>FOB Freedom Upgrades </a:t>
                      </a:r>
                    </a:p>
                  </a:txBody>
                  <a:tcPr/>
                </a:tc>
                <a:tc>
                  <a:txBody>
                    <a:bodyPr/>
                    <a:lstStyle/>
                    <a:p>
                      <a:pPr lvl="0" algn="ctr">
                        <a:buNone/>
                      </a:pPr>
                      <a:r>
                        <a:rPr lang="en-US" sz="1400" b="1" dirty="0"/>
                        <a:t>Camp Mackall</a:t>
                      </a:r>
                    </a:p>
                  </a:txBody>
                  <a:tcPr/>
                </a:tc>
                <a:tc>
                  <a:txBody>
                    <a:bodyPr/>
                    <a:lstStyle/>
                    <a:p>
                      <a:pPr lvl="0" algn="ctr">
                        <a:buNone/>
                      </a:pPr>
                      <a:r>
                        <a:rPr lang="en-US" sz="1400" b="1" dirty="0"/>
                        <a:t>$20 - $50M </a:t>
                      </a:r>
                    </a:p>
                  </a:txBody>
                  <a:tcPr/>
                </a:tc>
                <a:tc>
                  <a:txBody>
                    <a:bodyPr/>
                    <a:lstStyle/>
                    <a:p>
                      <a:pPr algn="ctr"/>
                      <a:r>
                        <a:rPr lang="en-US" sz="1400" b="1" dirty="0"/>
                        <a:t>TBD</a:t>
                      </a:r>
                    </a:p>
                  </a:txBody>
                  <a:tcPr/>
                </a:tc>
                <a:tc>
                  <a:txBody>
                    <a:bodyPr/>
                    <a:lstStyle/>
                    <a:p>
                      <a:pPr algn="ctr"/>
                      <a:r>
                        <a:rPr lang="en-US" sz="1400" b="1" dirty="0"/>
                        <a:t>DBB</a:t>
                      </a:r>
                    </a:p>
                  </a:txBody>
                  <a:tcPr/>
                </a:tc>
                <a:tc>
                  <a:txBody>
                    <a:bodyPr/>
                    <a:lstStyle/>
                    <a:p>
                      <a:pPr algn="ctr"/>
                      <a:r>
                        <a:rPr lang="en-US" sz="1400" b="1" dirty="0"/>
                        <a:t>FY27</a:t>
                      </a:r>
                    </a:p>
                    <a:p>
                      <a:pPr algn="ctr"/>
                      <a:r>
                        <a:rPr lang="en-US" sz="1400" b="1" dirty="0"/>
                        <a:t>2</a:t>
                      </a:r>
                      <a:r>
                        <a:rPr lang="en-US" sz="1400" b="1" baseline="30000" dirty="0"/>
                        <a:t>nd</a:t>
                      </a:r>
                      <a:r>
                        <a:rPr lang="en-US" sz="1400" b="1" dirty="0"/>
                        <a:t> QTR</a:t>
                      </a:r>
                    </a:p>
                  </a:txBody>
                  <a:tcPr/>
                </a:tc>
                <a:extLst>
                  <a:ext uri="{0D108BD9-81ED-4DB2-BD59-A6C34878D82A}">
                    <a16:rowId xmlns:a16="http://schemas.microsoft.com/office/drawing/2014/main" val="3432282313"/>
                  </a:ext>
                </a:extLst>
              </a:tr>
              <a:tr h="370840">
                <a:tc>
                  <a:txBody>
                    <a:bodyPr/>
                    <a:lstStyle/>
                    <a:p>
                      <a:pPr algn="ctr"/>
                      <a:r>
                        <a:rPr lang="en-US" sz="1400" b="1" dirty="0"/>
                        <a:t>28 </a:t>
                      </a:r>
                    </a:p>
                  </a:txBody>
                  <a:tcPr/>
                </a:tc>
                <a:tc>
                  <a:txBody>
                    <a:bodyPr/>
                    <a:lstStyle/>
                    <a:p>
                      <a:pPr marL="0" lvl="0" indent="0" algn="ctr">
                        <a:lnSpc>
                          <a:spcPct val="100000"/>
                        </a:lnSpc>
                        <a:buNone/>
                      </a:pPr>
                      <a:r>
                        <a:rPr lang="en-US" sz="1400" b="1" dirty="0"/>
                        <a:t>SOF Ammo Supply Point</a:t>
                      </a:r>
                      <a:r>
                        <a:rPr lang="en-US" sz="1400" b="1" i="0" u="none" strike="noStrike" baseline="0" noProof="0" dirty="0">
                          <a:solidFill>
                            <a:srgbClr val="221F20"/>
                          </a:solidFill>
                          <a:latin typeface="Arial"/>
                        </a:rPr>
                        <a:t> </a:t>
                      </a:r>
                    </a:p>
                    <a:p>
                      <a:pPr marL="0" lvl="0" indent="0" algn="ctr">
                        <a:lnSpc>
                          <a:spcPct val="100000"/>
                        </a:lnSpc>
                        <a:buNone/>
                      </a:pPr>
                      <a:r>
                        <a:rPr lang="en-US" sz="1400" b="1" i="0" u="none" strike="noStrike" baseline="0" noProof="0" dirty="0">
                          <a:solidFill>
                            <a:srgbClr val="221F20"/>
                          </a:solidFill>
                          <a:latin typeface="Arial"/>
                        </a:rPr>
                        <a:t>Phase 2  </a:t>
                      </a:r>
                      <a:endParaRPr lang="en-US" sz="1400" b="1" dirty="0"/>
                    </a:p>
                  </a:txBody>
                  <a:tcPr/>
                </a:tc>
                <a:tc>
                  <a:txBody>
                    <a:bodyPr/>
                    <a:lstStyle/>
                    <a:p>
                      <a:pPr lvl="0" algn="ctr">
                        <a:buNone/>
                      </a:pPr>
                      <a:r>
                        <a:rPr lang="en-US" sz="1400" b="1" dirty="0"/>
                        <a:t>SOTF </a:t>
                      </a:r>
                    </a:p>
                  </a:txBody>
                  <a:tcPr/>
                </a:tc>
                <a:tc>
                  <a:txBody>
                    <a:bodyPr/>
                    <a:lstStyle/>
                    <a:p>
                      <a:pPr algn="ctr"/>
                      <a:r>
                        <a:rPr lang="en-US" sz="1400" b="1" dirty="0"/>
                        <a:t> Phase 2</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$25M - $50M</a:t>
                      </a:r>
                    </a:p>
                  </a:txBody>
                  <a:tcPr/>
                </a:tc>
                <a:tc>
                  <a:txBody>
                    <a:bodyPr/>
                    <a:lstStyle/>
                    <a:p>
                      <a:pPr algn="ctr"/>
                      <a:r>
                        <a:rPr lang="en-US" sz="1400" b="1" dirty="0"/>
                        <a:t>TBD</a:t>
                      </a:r>
                    </a:p>
                  </a:txBody>
                  <a:tcPr/>
                </a:tc>
                <a:tc>
                  <a:txBody>
                    <a:bodyPr/>
                    <a:lstStyle/>
                    <a:p>
                      <a:pPr algn="ctr"/>
                      <a:r>
                        <a:rPr lang="en-US" sz="1400" b="1" dirty="0"/>
                        <a:t>DBB</a:t>
                      </a:r>
                    </a:p>
                  </a:txBody>
                  <a:tcPr/>
                </a:tc>
                <a:tc>
                  <a:txBody>
                    <a:bodyPr/>
                    <a:lstStyle/>
                    <a:p>
                      <a:pPr algn="ctr"/>
                      <a:r>
                        <a:rPr lang="en-US" sz="1400" b="1" dirty="0"/>
                        <a:t>FY28</a:t>
                      </a:r>
                    </a:p>
                    <a:p>
                      <a:pPr algn="ctr"/>
                      <a:r>
                        <a:rPr lang="en-US" sz="1400" b="1" dirty="0"/>
                        <a:t>1</a:t>
                      </a:r>
                      <a:r>
                        <a:rPr lang="en-US" sz="1400" b="1" baseline="30000" dirty="0"/>
                        <a:t>st</a:t>
                      </a:r>
                      <a:r>
                        <a:rPr lang="en-US" sz="1400" b="1" dirty="0"/>
                        <a:t> QTR</a:t>
                      </a:r>
                    </a:p>
                  </a:txBody>
                  <a:tcPr/>
                </a:tc>
                <a:extLst>
                  <a:ext uri="{0D108BD9-81ED-4DB2-BD59-A6C34878D82A}">
                    <a16:rowId xmlns:a16="http://schemas.microsoft.com/office/drawing/2014/main" val="2039983417"/>
                  </a:ext>
                </a:extLst>
              </a:tr>
              <a:tr h="370840">
                <a:tc>
                  <a:txBody>
                    <a:bodyPr/>
                    <a:lstStyle/>
                    <a:p>
                      <a:pPr lvl="0" algn="ctr">
                        <a:buNone/>
                      </a:pPr>
                      <a:r>
                        <a:rPr lang="en-US" sz="1400" b="1" dirty="0"/>
                        <a:t> 29</a:t>
                      </a:r>
                    </a:p>
                  </a:txBody>
                  <a:tcPr/>
                </a:tc>
                <a:tc>
                  <a:txBody>
                    <a:bodyPr/>
                    <a:lstStyle/>
                    <a:p>
                      <a:pPr lvl="0" algn="ctr">
                        <a:buNone/>
                      </a:pPr>
                      <a:r>
                        <a:rPr lang="en-US" sz="1400" b="1" dirty="0"/>
                        <a:t>SOF SERE Training Facility </a:t>
                      </a:r>
                    </a:p>
                  </a:txBody>
                  <a:tcPr/>
                </a:tc>
                <a:tc>
                  <a:txBody>
                    <a:bodyPr/>
                    <a:lstStyle/>
                    <a:p>
                      <a:pPr lvl="0" algn="ctr">
                        <a:buNone/>
                      </a:pPr>
                      <a:r>
                        <a:rPr lang="en-US" sz="1400" b="1" dirty="0"/>
                        <a:t> ATF</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 $10M - $25M</a:t>
                      </a:r>
                    </a:p>
                  </a:txBody>
                  <a:tcPr/>
                </a:tc>
                <a:tc>
                  <a:txBody>
                    <a:bodyPr/>
                    <a:lstStyle/>
                    <a:p>
                      <a:pPr lvl="0" algn="ctr">
                        <a:buNone/>
                      </a:pPr>
                      <a:r>
                        <a:rPr lang="en-US" sz="1400" b="1" dirty="0"/>
                        <a:t>  TBD</a:t>
                      </a:r>
                    </a:p>
                  </a:txBody>
                  <a:tcPr/>
                </a:tc>
                <a:tc>
                  <a:txBody>
                    <a:bodyPr/>
                    <a:lstStyle/>
                    <a:p>
                      <a:pPr lvl="0" algn="ctr">
                        <a:buNone/>
                      </a:pPr>
                      <a:r>
                        <a:rPr lang="en-US" sz="1400" b="1" dirty="0"/>
                        <a:t>DBB </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 FY29</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1</a:t>
                      </a:r>
                      <a:r>
                        <a:rPr lang="en-US" sz="1400" b="1" baseline="30000" dirty="0"/>
                        <a:t>st</a:t>
                      </a:r>
                      <a:r>
                        <a:rPr lang="en-US" sz="1400" b="1" dirty="0"/>
                        <a:t> QTR</a:t>
                      </a:r>
                    </a:p>
                  </a:txBody>
                  <a:tcPr/>
                </a:tc>
                <a:extLst>
                  <a:ext uri="{0D108BD9-81ED-4DB2-BD59-A6C34878D82A}">
                    <a16:rowId xmlns:a16="http://schemas.microsoft.com/office/drawing/2014/main" val="343987974"/>
                  </a:ext>
                </a:extLst>
              </a:tr>
            </a:tbl>
          </a:graphicData>
        </a:graphic>
      </p:graphicFrame>
      <p:sp>
        <p:nvSpPr>
          <p:cNvPr id="4" name="Title 3">
            <a:extLst>
              <a:ext uri="{FF2B5EF4-FFF2-40B4-BE49-F238E27FC236}">
                <a16:creationId xmlns:a16="http://schemas.microsoft.com/office/drawing/2014/main" id="{984249FC-7DE6-C61F-59A8-8D46C0658C59}"/>
              </a:ext>
            </a:extLst>
          </p:cNvPr>
          <p:cNvSpPr>
            <a:spLocks noGrp="1"/>
          </p:cNvSpPr>
          <p:nvPr>
            <p:ph type="title"/>
          </p:nvPr>
        </p:nvSpPr>
        <p:spPr/>
        <p:txBody>
          <a:bodyPr/>
          <a:lstStyle/>
          <a:p>
            <a:pPr algn="ctr"/>
            <a:r>
              <a:rPr lang="en-US" dirty="0"/>
              <a:t>MILCON Forecast – fort Bragg </a:t>
            </a:r>
          </a:p>
        </p:txBody>
      </p:sp>
      <p:sp>
        <p:nvSpPr>
          <p:cNvPr id="9" name="TextBox 8">
            <a:extLst>
              <a:ext uri="{FF2B5EF4-FFF2-40B4-BE49-F238E27FC236}">
                <a16:creationId xmlns:a16="http://schemas.microsoft.com/office/drawing/2014/main" id="{3805F0F6-8BA8-B326-F9BA-EC465D17D297}"/>
              </a:ext>
            </a:extLst>
          </p:cNvPr>
          <p:cNvSpPr txBox="1"/>
          <p:nvPr/>
        </p:nvSpPr>
        <p:spPr>
          <a:xfrm>
            <a:off x="546682" y="6369745"/>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Tree>
    <p:extLst>
      <p:ext uri="{BB962C8B-B14F-4D97-AF65-F5344CB8AC3E}">
        <p14:creationId xmlns:p14="http://schemas.microsoft.com/office/powerpoint/2010/main" val="1262506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B3C91EB-81A3-4A4B-50C9-F4825BC03AC1}"/>
              </a:ext>
            </a:extLst>
          </p:cNvPr>
          <p:cNvGraphicFramePr>
            <a:graphicFrameLocks noGrp="1"/>
          </p:cNvGraphicFramePr>
          <p:nvPr>
            <p:ph sz="quarter" idx="10"/>
            <p:extLst>
              <p:ext uri="{D42A27DB-BD31-4B8C-83A1-F6EECF244321}">
                <p14:modId xmlns:p14="http://schemas.microsoft.com/office/powerpoint/2010/main" val="3511635262"/>
              </p:ext>
            </p:extLst>
          </p:nvPr>
        </p:nvGraphicFramePr>
        <p:xfrm>
          <a:off x="266700" y="1028700"/>
          <a:ext cx="11658598" cy="2651760"/>
        </p:xfrm>
        <a:graphic>
          <a:graphicData uri="http://schemas.openxmlformats.org/drawingml/2006/table">
            <a:tbl>
              <a:tblPr firstRow="1" bandRow="1">
                <a:tableStyleId>{5C22544A-7EE6-4342-B048-85BDC9FD1C3A}</a:tableStyleId>
              </a:tblPr>
              <a:tblGrid>
                <a:gridCol w="737347">
                  <a:extLst>
                    <a:ext uri="{9D8B030D-6E8A-4147-A177-3AD203B41FA5}">
                      <a16:colId xmlns:a16="http://schemas.microsoft.com/office/drawing/2014/main" val="3073559477"/>
                    </a:ext>
                  </a:extLst>
                </a:gridCol>
                <a:gridCol w="1967753">
                  <a:extLst>
                    <a:ext uri="{9D8B030D-6E8A-4147-A177-3AD203B41FA5}">
                      <a16:colId xmlns:a16="http://schemas.microsoft.com/office/drawing/2014/main" val="1311882581"/>
                    </a:ext>
                  </a:extLst>
                </a:gridCol>
                <a:gridCol w="3044536">
                  <a:extLst>
                    <a:ext uri="{9D8B030D-6E8A-4147-A177-3AD203B41FA5}">
                      <a16:colId xmlns:a16="http://schemas.microsoft.com/office/drawing/2014/main" val="915424464"/>
                    </a:ext>
                  </a:extLst>
                </a:gridCol>
                <a:gridCol w="1357230">
                  <a:extLst>
                    <a:ext uri="{9D8B030D-6E8A-4147-A177-3AD203B41FA5}">
                      <a16:colId xmlns:a16="http://schemas.microsoft.com/office/drawing/2014/main" val="297388941"/>
                    </a:ext>
                  </a:extLst>
                </a:gridCol>
                <a:gridCol w="1313234">
                  <a:extLst>
                    <a:ext uri="{9D8B030D-6E8A-4147-A177-3AD203B41FA5}">
                      <a16:colId xmlns:a16="http://schemas.microsoft.com/office/drawing/2014/main" val="3957435259"/>
                    </a:ext>
                  </a:extLst>
                </a:gridCol>
                <a:gridCol w="1506682">
                  <a:extLst>
                    <a:ext uri="{9D8B030D-6E8A-4147-A177-3AD203B41FA5}">
                      <a16:colId xmlns:a16="http://schemas.microsoft.com/office/drawing/2014/main" val="3701265138"/>
                    </a:ext>
                  </a:extLst>
                </a:gridCol>
                <a:gridCol w="1731816">
                  <a:extLst>
                    <a:ext uri="{9D8B030D-6E8A-4147-A177-3AD203B41FA5}">
                      <a16:colId xmlns:a16="http://schemas.microsoft.com/office/drawing/2014/main" val="1322220121"/>
                    </a:ext>
                  </a:extLst>
                </a:gridCol>
              </a:tblGrid>
              <a:tr h="370840">
                <a:tc>
                  <a:txBody>
                    <a:bodyPr/>
                    <a:lstStyle/>
                    <a:p>
                      <a:pPr algn="ctr"/>
                      <a:r>
                        <a:rPr lang="en-US" sz="1600">
                          <a:solidFill>
                            <a:schemeClr val="tx1"/>
                          </a:solidFill>
                        </a:rPr>
                        <a:t>FY</a:t>
                      </a:r>
                    </a:p>
                  </a:txBody>
                  <a:tcPr>
                    <a:solidFill>
                      <a:srgbClr val="00B0F0"/>
                    </a:solidFill>
                  </a:tcPr>
                </a:tc>
                <a:tc>
                  <a:txBody>
                    <a:bodyPr/>
                    <a:lstStyle/>
                    <a:p>
                      <a:pPr algn="ctr"/>
                      <a:r>
                        <a:rPr lang="en-US" sz="1600" dirty="0">
                          <a:solidFill>
                            <a:schemeClr val="tx1"/>
                          </a:solidFill>
                        </a:rPr>
                        <a:t>Location</a:t>
                      </a:r>
                    </a:p>
                  </a:txBody>
                  <a:tcPr>
                    <a:solidFill>
                      <a:srgbClr val="00B0F0"/>
                    </a:solidFill>
                  </a:tcPr>
                </a:tc>
                <a:tc>
                  <a:txBody>
                    <a:bodyPr/>
                    <a:lstStyle/>
                    <a:p>
                      <a:pPr algn="ctr"/>
                      <a:r>
                        <a:rPr lang="en-US" sz="1600">
                          <a:solidFill>
                            <a:schemeClr val="tx1"/>
                          </a:solidFill>
                        </a:rPr>
                        <a:t>Project</a:t>
                      </a:r>
                    </a:p>
                  </a:txBody>
                  <a:tcPr>
                    <a:solidFill>
                      <a:srgbClr val="00B0F0"/>
                    </a:solidFill>
                  </a:tcPr>
                </a:tc>
                <a:tc>
                  <a:txBody>
                    <a:bodyPr/>
                    <a:lstStyle/>
                    <a:p>
                      <a:pPr algn="ctr"/>
                      <a:r>
                        <a:rPr lang="en-US" sz="1600">
                          <a:solidFill>
                            <a:schemeClr val="tx1"/>
                          </a:solidFill>
                        </a:rPr>
                        <a:t>Value</a:t>
                      </a:r>
                    </a:p>
                  </a:txBody>
                  <a:tcPr>
                    <a:solidFill>
                      <a:srgbClr val="00B0F0"/>
                    </a:solidFill>
                  </a:tcPr>
                </a:tc>
                <a:tc>
                  <a:txBody>
                    <a:bodyPr/>
                    <a:lstStyle/>
                    <a:p>
                      <a:pPr algn="ctr"/>
                      <a:r>
                        <a:rPr lang="en-US" sz="1600">
                          <a:solidFill>
                            <a:schemeClr val="tx1"/>
                          </a:solidFill>
                        </a:rPr>
                        <a:t>Solicitation</a:t>
                      </a:r>
                    </a:p>
                  </a:txBody>
                  <a:tcPr>
                    <a:solidFill>
                      <a:srgbClr val="00B0F0"/>
                    </a:solidFill>
                  </a:tcPr>
                </a:tc>
                <a:tc>
                  <a:txBody>
                    <a:bodyPr/>
                    <a:lstStyle/>
                    <a:p>
                      <a:pPr algn="ctr"/>
                      <a:r>
                        <a:rPr lang="en-US" sz="1600">
                          <a:solidFill>
                            <a:schemeClr val="tx1"/>
                          </a:solidFill>
                        </a:rPr>
                        <a:t>Acquisition Strategy</a:t>
                      </a:r>
                    </a:p>
                  </a:txBody>
                  <a:tcPr>
                    <a:solidFill>
                      <a:srgbClr val="00B0F0"/>
                    </a:solidFill>
                  </a:tcPr>
                </a:tc>
                <a:tc>
                  <a:txBody>
                    <a:bodyPr/>
                    <a:lstStyle/>
                    <a:p>
                      <a:pPr algn="ctr"/>
                      <a:r>
                        <a:rPr lang="en-US" sz="1600">
                          <a:solidFill>
                            <a:schemeClr val="tx1"/>
                          </a:solidFill>
                        </a:rPr>
                        <a:t>Estimated Advertise Date</a:t>
                      </a:r>
                    </a:p>
                  </a:txBody>
                  <a:tcPr>
                    <a:solidFill>
                      <a:srgbClr val="00B0F0"/>
                    </a:solidFill>
                  </a:tcPr>
                </a:tc>
                <a:extLst>
                  <a:ext uri="{0D108BD9-81ED-4DB2-BD59-A6C34878D82A}">
                    <a16:rowId xmlns:a16="http://schemas.microsoft.com/office/drawing/2014/main" val="2211614277"/>
                  </a:ext>
                </a:extLst>
              </a:tr>
              <a:tr h="370840">
                <a:tc>
                  <a:txBody>
                    <a:bodyPr/>
                    <a:lstStyle/>
                    <a:p>
                      <a:pPr lvl="0" algn="ctr">
                        <a:buNone/>
                      </a:pPr>
                      <a:r>
                        <a:rPr lang="en-US" sz="1400" b="1" dirty="0"/>
                        <a:t> 25</a:t>
                      </a:r>
                    </a:p>
                  </a:txBody>
                  <a:tcPr/>
                </a:tc>
                <a:tc>
                  <a:txBody>
                    <a:bodyPr/>
                    <a:lstStyle/>
                    <a:p>
                      <a:pPr lvl="0" algn="ctr">
                        <a:buNone/>
                      </a:pPr>
                      <a:r>
                        <a:rPr lang="en-US" sz="1400" b="1" dirty="0"/>
                        <a:t>Base Maintenance Contract</a:t>
                      </a:r>
                    </a:p>
                  </a:txBody>
                  <a:tcPr/>
                </a:tc>
                <a:tc>
                  <a:txBody>
                    <a:bodyPr/>
                    <a:lstStyle/>
                    <a:p>
                      <a:pPr lvl="0" algn="ctr">
                        <a:buNone/>
                      </a:pPr>
                      <a:r>
                        <a:rPr lang="en-US" sz="1400" b="1" dirty="0"/>
                        <a:t> MOTSU</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 $10M - $25M</a:t>
                      </a:r>
                    </a:p>
                  </a:txBody>
                  <a:tcPr/>
                </a:tc>
                <a:tc>
                  <a:txBody>
                    <a:bodyPr/>
                    <a:lstStyle/>
                    <a:p>
                      <a:pPr lvl="0" algn="ctr">
                        <a:buNone/>
                      </a:pPr>
                      <a:r>
                        <a:rPr lang="en-US" sz="1400" b="1" dirty="0"/>
                        <a:t>  Small Business</a:t>
                      </a:r>
                    </a:p>
                  </a:txBody>
                  <a:tcPr/>
                </a:tc>
                <a:tc>
                  <a:txBody>
                    <a:bodyPr/>
                    <a:lstStyle/>
                    <a:p>
                      <a:pPr lvl="0" algn="ctr">
                        <a:buNone/>
                      </a:pPr>
                      <a:r>
                        <a:rPr lang="en-US" sz="1400" b="1" dirty="0"/>
                        <a:t>DBB </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 FY25</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t> 4</a:t>
                      </a:r>
                      <a:r>
                        <a:rPr lang="en-US" sz="1400" b="1" baseline="30000" dirty="0"/>
                        <a:t>th</a:t>
                      </a:r>
                      <a:r>
                        <a:rPr lang="en-US" sz="1400" b="1" dirty="0"/>
                        <a:t> QTR</a:t>
                      </a:r>
                    </a:p>
                  </a:txBody>
                  <a:tcPr/>
                </a:tc>
                <a:extLst>
                  <a:ext uri="{0D108BD9-81ED-4DB2-BD59-A6C34878D82A}">
                    <a16:rowId xmlns:a16="http://schemas.microsoft.com/office/drawing/2014/main" val="1913026414"/>
                  </a:ext>
                </a:extLst>
              </a:tr>
              <a:tr h="370840">
                <a:tc>
                  <a:txBody>
                    <a:bodyPr/>
                    <a:lstStyle/>
                    <a:p>
                      <a:pPr marL="0" algn="ctr" defTabSz="514350" rtl="0" eaLnBrk="1" latinLnBrk="0" hangingPunct="1"/>
                      <a:r>
                        <a:rPr lang="en-US" sz="1400" b="1" kern="1200" dirty="0">
                          <a:solidFill>
                            <a:schemeClr val="tx1"/>
                          </a:solidFill>
                          <a:latin typeface="+mn-lt"/>
                          <a:ea typeface="+mn-ea"/>
                          <a:cs typeface="+mn-cs"/>
                        </a:rPr>
                        <a:t>25</a:t>
                      </a:r>
                    </a:p>
                  </a:txBody>
                  <a:tcPr/>
                </a:tc>
                <a:tc>
                  <a:txBody>
                    <a:bodyPr/>
                    <a:lstStyle/>
                    <a:p>
                      <a:pPr marL="0" algn="ctr" defTabSz="514350" rtl="0" eaLnBrk="1" latinLnBrk="0" hangingPunct="1"/>
                      <a:r>
                        <a:rPr lang="en-US" sz="1400" b="1" kern="1200" dirty="0">
                          <a:solidFill>
                            <a:schemeClr val="tx1"/>
                          </a:solidFill>
                          <a:latin typeface="+mn-lt"/>
                          <a:ea typeface="+mn-ea"/>
                          <a:cs typeface="+mn-cs"/>
                        </a:rPr>
                        <a:t>SAW</a:t>
                      </a:r>
                    </a:p>
                  </a:txBody>
                  <a:tcPr/>
                </a:tc>
                <a:tc>
                  <a:txBody>
                    <a:bodyPr/>
                    <a:lstStyle/>
                    <a:p>
                      <a:pPr marL="0" algn="ctr" defTabSz="514350" rtl="0" eaLnBrk="1" latinLnBrk="0" hangingPunct="1"/>
                      <a:r>
                        <a:rPr lang="en-US" sz="1400" b="1" kern="1200" dirty="0">
                          <a:solidFill>
                            <a:schemeClr val="tx1"/>
                          </a:solidFill>
                          <a:latin typeface="+mn-lt"/>
                          <a:ea typeface="+mn-ea"/>
                          <a:cs typeface="+mn-cs"/>
                        </a:rPr>
                        <a:t>Berm Construction </a:t>
                      </a:r>
                    </a:p>
                  </a:txBody>
                  <a:tcPr/>
                </a:tc>
                <a:tc>
                  <a:txBody>
                    <a:bodyPr/>
                    <a:lstStyle/>
                    <a:p>
                      <a:pPr marL="0" algn="ctr" defTabSz="514350" rtl="0" eaLnBrk="1" latinLnBrk="0" hangingPunct="1"/>
                      <a:r>
                        <a:rPr lang="en-US" sz="1400" b="1" kern="1200" dirty="0">
                          <a:solidFill>
                            <a:schemeClr val="tx1"/>
                          </a:solidFill>
                          <a:latin typeface="+mn-lt"/>
                          <a:ea typeface="+mn-ea"/>
                          <a:cs typeface="+mn-cs"/>
                        </a:rPr>
                        <a:t>TBD </a:t>
                      </a:r>
                    </a:p>
                  </a:txBody>
                  <a:tcPr/>
                </a:tc>
                <a:tc>
                  <a:txBody>
                    <a:bodyPr/>
                    <a:lstStyle/>
                    <a:p>
                      <a:pPr marL="0" algn="ctr" defTabSz="514350" rtl="0" eaLnBrk="1" latinLnBrk="0" hangingPunct="1"/>
                      <a:r>
                        <a:rPr lang="en-US" sz="1400" b="1" kern="1200" dirty="0">
                          <a:solidFill>
                            <a:schemeClr val="tx1"/>
                          </a:solidFill>
                          <a:latin typeface="+mn-lt"/>
                          <a:ea typeface="+mn-ea"/>
                          <a:cs typeface="+mn-cs"/>
                        </a:rPr>
                        <a:t>TBD</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TBD</a:t>
                      </a:r>
                    </a:p>
                  </a:txBody>
                  <a:tcPr/>
                </a:tc>
                <a:tc>
                  <a:txBody>
                    <a:bodyPr/>
                    <a:lstStyle/>
                    <a:p>
                      <a:pPr marL="0" algn="ctr" defTabSz="514350" rtl="0" eaLnBrk="1" latinLnBrk="0" hangingPunct="1"/>
                      <a:r>
                        <a:rPr lang="en-US" sz="1400" b="1" kern="1200" dirty="0">
                          <a:solidFill>
                            <a:schemeClr val="tx1"/>
                          </a:solidFill>
                          <a:latin typeface="+mn-lt"/>
                          <a:ea typeface="+mn-ea"/>
                          <a:cs typeface="+mn-cs"/>
                        </a:rPr>
                        <a:t>FY25 </a:t>
                      </a:r>
                    </a:p>
                    <a:p>
                      <a:pPr marL="0" algn="ctr" defTabSz="514350" rtl="0" eaLnBrk="1" latinLnBrk="0" hangingPunct="1"/>
                      <a:r>
                        <a:rPr lang="en-US" sz="1400" b="1" kern="1200" dirty="0">
                          <a:solidFill>
                            <a:schemeClr val="tx1"/>
                          </a:solidFill>
                          <a:latin typeface="+mn-lt"/>
                          <a:ea typeface="+mn-ea"/>
                          <a:cs typeface="+mn-cs"/>
                        </a:rPr>
                        <a:t>4</a:t>
                      </a:r>
                      <a:r>
                        <a:rPr lang="en-US" sz="1400" b="1" kern="1200" baseline="30000" dirty="0">
                          <a:solidFill>
                            <a:schemeClr val="tx1"/>
                          </a:solidFill>
                          <a:latin typeface="+mn-lt"/>
                          <a:ea typeface="+mn-ea"/>
                          <a:cs typeface="+mn-cs"/>
                        </a:rPr>
                        <a:t>th</a:t>
                      </a:r>
                      <a:r>
                        <a:rPr lang="en-US" sz="1400" b="1" kern="1200" dirty="0">
                          <a:solidFill>
                            <a:schemeClr val="tx1"/>
                          </a:solidFill>
                          <a:latin typeface="+mn-lt"/>
                          <a:ea typeface="+mn-ea"/>
                          <a:cs typeface="+mn-cs"/>
                        </a:rPr>
                        <a:t> QTR</a:t>
                      </a:r>
                    </a:p>
                  </a:txBody>
                  <a:tcPr/>
                </a:tc>
                <a:extLst>
                  <a:ext uri="{0D108BD9-81ED-4DB2-BD59-A6C34878D82A}">
                    <a16:rowId xmlns:a16="http://schemas.microsoft.com/office/drawing/2014/main" val="1260843721"/>
                  </a:ext>
                </a:extLst>
              </a:tr>
              <a:tr h="370840">
                <a:tc>
                  <a:txBody>
                    <a:bodyPr/>
                    <a:lstStyle/>
                    <a:p>
                      <a:pPr algn="ctr"/>
                      <a:r>
                        <a:rPr lang="en-US" sz="1400" b="1" dirty="0"/>
                        <a:t>25 </a:t>
                      </a:r>
                    </a:p>
                  </a:txBody>
                  <a:tcPr/>
                </a:tc>
                <a:tc>
                  <a:txBody>
                    <a:bodyPr/>
                    <a:lstStyle/>
                    <a:p>
                      <a:pPr algn="ctr"/>
                      <a:r>
                        <a:rPr lang="en-US" sz="1400" b="1" dirty="0"/>
                        <a:t>MOTSU </a:t>
                      </a:r>
                    </a:p>
                  </a:txBody>
                  <a:tcPr/>
                </a:tc>
                <a:tc>
                  <a:txBody>
                    <a:bodyPr/>
                    <a:lstStyle/>
                    <a:p>
                      <a:pPr algn="ctr"/>
                      <a:r>
                        <a:rPr lang="en-US" sz="1400" b="1" dirty="0"/>
                        <a:t>Ammo Berm/Pad Repair</a:t>
                      </a:r>
                    </a:p>
                    <a:p>
                      <a:pPr algn="ctr"/>
                      <a:endParaRPr lang="en-US" sz="1400" b="1" dirty="0"/>
                    </a:p>
                  </a:txBody>
                  <a:tcPr/>
                </a:tc>
                <a:tc>
                  <a:txBody>
                    <a:bodyPr/>
                    <a:lstStyle/>
                    <a:p>
                      <a:pPr algn="ctr"/>
                      <a:r>
                        <a:rPr lang="en-US" sz="1400" b="1" dirty="0"/>
                        <a:t>$5-$15M </a:t>
                      </a:r>
                    </a:p>
                  </a:txBody>
                  <a:tcPr/>
                </a:tc>
                <a:tc>
                  <a:txBody>
                    <a:bodyPr/>
                    <a:lstStyle/>
                    <a:p>
                      <a:pPr algn="ctr"/>
                      <a:r>
                        <a:rPr lang="en-US" sz="1400" b="1" dirty="0"/>
                        <a:t>TBD / IFB</a:t>
                      </a:r>
                    </a:p>
                  </a:txBody>
                  <a:tcPr/>
                </a:tc>
                <a:tc>
                  <a:txBody>
                    <a:bodyPr/>
                    <a:lstStyle/>
                    <a:p>
                      <a:pPr algn="ctr"/>
                      <a:r>
                        <a:rPr lang="en-US" sz="1400" b="1" dirty="0"/>
                        <a:t>TBD</a:t>
                      </a:r>
                    </a:p>
                  </a:txBody>
                  <a:tcPr/>
                </a:tc>
                <a:tc>
                  <a:txBody>
                    <a:bodyPr/>
                    <a:lstStyle/>
                    <a:p>
                      <a:pPr algn="ctr"/>
                      <a:r>
                        <a:rPr lang="en-US" sz="1400" b="1" dirty="0"/>
                        <a:t> FY25</a:t>
                      </a:r>
                    </a:p>
                    <a:p>
                      <a:pPr algn="ctr"/>
                      <a:r>
                        <a:rPr lang="en-US" sz="1400" b="1" dirty="0"/>
                        <a:t>4</a:t>
                      </a:r>
                      <a:r>
                        <a:rPr lang="en-US" sz="1400" b="1" baseline="30000" dirty="0"/>
                        <a:t>th</a:t>
                      </a:r>
                      <a:r>
                        <a:rPr lang="en-US" sz="1400" b="1" dirty="0"/>
                        <a:t> QTR</a:t>
                      </a:r>
                    </a:p>
                  </a:txBody>
                  <a:tcPr/>
                </a:tc>
                <a:extLst>
                  <a:ext uri="{0D108BD9-81ED-4DB2-BD59-A6C34878D82A}">
                    <a16:rowId xmlns:a16="http://schemas.microsoft.com/office/drawing/2014/main" val="871146049"/>
                  </a:ext>
                </a:extLst>
              </a:tr>
              <a:tr h="370840">
                <a:tc>
                  <a:txBody>
                    <a:bodyPr/>
                    <a:lstStyle/>
                    <a:p>
                      <a:pPr algn="ctr"/>
                      <a:r>
                        <a:rPr lang="en-US" sz="1400" b="1" dirty="0"/>
                        <a:t>26</a:t>
                      </a:r>
                    </a:p>
                  </a:txBody>
                  <a:tcPr/>
                </a:tc>
                <a:tc>
                  <a:txBody>
                    <a:bodyPr/>
                    <a:lstStyle/>
                    <a:p>
                      <a:pPr algn="ctr"/>
                      <a:r>
                        <a:rPr lang="en-US" sz="1400" b="1" dirty="0"/>
                        <a:t>Raleigh/NCSU</a:t>
                      </a:r>
                    </a:p>
                  </a:txBody>
                  <a:tcPr/>
                </a:tc>
                <a:tc>
                  <a:txBody>
                    <a:bodyPr/>
                    <a:lstStyle/>
                    <a:p>
                      <a:pPr algn="ctr"/>
                      <a:r>
                        <a:rPr lang="en-US" sz="1400" b="1" dirty="0"/>
                        <a:t>USDA Agriculture Research Service</a:t>
                      </a:r>
                    </a:p>
                  </a:txBody>
                  <a:tcPr/>
                </a:tc>
                <a:tc>
                  <a:txBody>
                    <a:bodyPr/>
                    <a:lstStyle/>
                    <a:p>
                      <a:pPr algn="ctr"/>
                      <a:r>
                        <a:rPr lang="en-US" sz="1400" b="1" dirty="0"/>
                        <a:t>$25M - $35M</a:t>
                      </a:r>
                    </a:p>
                  </a:txBody>
                  <a:tcPr/>
                </a:tc>
                <a:tc>
                  <a:txBody>
                    <a:bodyPr/>
                    <a:lstStyle/>
                    <a:p>
                      <a:pPr algn="ctr"/>
                      <a:r>
                        <a:rPr lang="en-US" sz="1400" b="1" dirty="0"/>
                        <a:t>Unrestricted</a:t>
                      </a:r>
                    </a:p>
                  </a:txBody>
                  <a:tcPr/>
                </a:tc>
                <a:tc>
                  <a:txBody>
                    <a:bodyPr/>
                    <a:lstStyle/>
                    <a:p>
                      <a:pPr algn="ctr"/>
                      <a:r>
                        <a:rPr lang="en-US" sz="1400" b="1" dirty="0"/>
                        <a:t>DBB - LPTA</a:t>
                      </a:r>
                    </a:p>
                  </a:txBody>
                  <a:tcPr/>
                </a:tc>
                <a:tc>
                  <a:txBody>
                    <a:bodyPr/>
                    <a:lstStyle/>
                    <a:p>
                      <a:pPr algn="ctr"/>
                      <a:r>
                        <a:rPr lang="en-US" sz="1400" b="1" dirty="0"/>
                        <a:t>FY26</a:t>
                      </a:r>
                    </a:p>
                    <a:p>
                      <a:pPr algn="ctr"/>
                      <a:r>
                        <a:rPr lang="en-US" sz="1400" b="1" dirty="0"/>
                        <a:t>1st QTR</a:t>
                      </a:r>
                    </a:p>
                  </a:txBody>
                  <a:tcPr/>
                </a:tc>
                <a:extLst>
                  <a:ext uri="{0D108BD9-81ED-4DB2-BD59-A6C34878D82A}">
                    <a16:rowId xmlns:a16="http://schemas.microsoft.com/office/drawing/2014/main" val="1073048668"/>
                  </a:ext>
                </a:extLst>
              </a:tr>
            </a:tbl>
          </a:graphicData>
        </a:graphic>
      </p:graphicFrame>
      <p:sp>
        <p:nvSpPr>
          <p:cNvPr id="4" name="Title 3">
            <a:extLst>
              <a:ext uri="{FF2B5EF4-FFF2-40B4-BE49-F238E27FC236}">
                <a16:creationId xmlns:a16="http://schemas.microsoft.com/office/drawing/2014/main" id="{984249FC-7DE6-C61F-59A8-8D46C0658C59}"/>
              </a:ext>
            </a:extLst>
          </p:cNvPr>
          <p:cNvSpPr>
            <a:spLocks noGrp="1"/>
          </p:cNvSpPr>
          <p:nvPr>
            <p:ph type="title"/>
          </p:nvPr>
        </p:nvSpPr>
        <p:spPr/>
        <p:txBody>
          <a:bodyPr/>
          <a:lstStyle/>
          <a:p>
            <a:pPr algn="ctr"/>
            <a:r>
              <a:rPr lang="en-US">
                <a:latin typeface="Arial"/>
                <a:ea typeface="ＭＳ Ｐゴシック"/>
                <a:cs typeface="Arial"/>
              </a:rPr>
              <a:t>MOTSU and Other Forecast  </a:t>
            </a:r>
            <a:endParaRPr lang="en-US"/>
          </a:p>
        </p:txBody>
      </p:sp>
      <p:sp>
        <p:nvSpPr>
          <p:cNvPr id="2" name="TextBox 1">
            <a:extLst>
              <a:ext uri="{FF2B5EF4-FFF2-40B4-BE49-F238E27FC236}">
                <a16:creationId xmlns:a16="http://schemas.microsoft.com/office/drawing/2014/main" id="{B23EDE88-12C9-BE7F-BA95-9C6AD76CEBEF}"/>
              </a:ext>
            </a:extLst>
          </p:cNvPr>
          <p:cNvSpPr txBox="1"/>
          <p:nvPr/>
        </p:nvSpPr>
        <p:spPr>
          <a:xfrm>
            <a:off x="546690" y="6248431"/>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Tree>
    <p:extLst>
      <p:ext uri="{BB962C8B-B14F-4D97-AF65-F5344CB8AC3E}">
        <p14:creationId xmlns:p14="http://schemas.microsoft.com/office/powerpoint/2010/main" val="179974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B3C91EB-81A3-4A4B-50C9-F4825BC03AC1}"/>
              </a:ext>
            </a:extLst>
          </p:cNvPr>
          <p:cNvGraphicFramePr>
            <a:graphicFrameLocks noGrp="1"/>
          </p:cNvGraphicFramePr>
          <p:nvPr>
            <p:ph sz="quarter" idx="10"/>
            <p:extLst>
              <p:ext uri="{D42A27DB-BD31-4B8C-83A1-F6EECF244321}">
                <p14:modId xmlns:p14="http://schemas.microsoft.com/office/powerpoint/2010/main" val="2117508893"/>
              </p:ext>
            </p:extLst>
          </p:nvPr>
        </p:nvGraphicFramePr>
        <p:xfrm>
          <a:off x="254991" y="1034896"/>
          <a:ext cx="11682017" cy="4191716"/>
        </p:xfrm>
        <a:graphic>
          <a:graphicData uri="http://schemas.openxmlformats.org/drawingml/2006/table">
            <a:tbl>
              <a:tblPr firstRow="1" bandRow="1">
                <a:tableStyleId>{5C22544A-7EE6-4342-B048-85BDC9FD1C3A}</a:tableStyleId>
              </a:tblPr>
              <a:tblGrid>
                <a:gridCol w="755009">
                  <a:extLst>
                    <a:ext uri="{9D8B030D-6E8A-4147-A177-3AD203B41FA5}">
                      <a16:colId xmlns:a16="http://schemas.microsoft.com/office/drawing/2014/main" val="3073559477"/>
                    </a:ext>
                  </a:extLst>
                </a:gridCol>
                <a:gridCol w="1973510">
                  <a:extLst>
                    <a:ext uri="{9D8B030D-6E8A-4147-A177-3AD203B41FA5}">
                      <a16:colId xmlns:a16="http://schemas.microsoft.com/office/drawing/2014/main" val="1311882581"/>
                    </a:ext>
                  </a:extLst>
                </a:gridCol>
                <a:gridCol w="3436749">
                  <a:extLst>
                    <a:ext uri="{9D8B030D-6E8A-4147-A177-3AD203B41FA5}">
                      <a16:colId xmlns:a16="http://schemas.microsoft.com/office/drawing/2014/main" val="915424464"/>
                    </a:ext>
                  </a:extLst>
                </a:gridCol>
                <a:gridCol w="1286359">
                  <a:extLst>
                    <a:ext uri="{9D8B030D-6E8A-4147-A177-3AD203B41FA5}">
                      <a16:colId xmlns:a16="http://schemas.microsoft.com/office/drawing/2014/main" val="297388941"/>
                    </a:ext>
                  </a:extLst>
                </a:gridCol>
                <a:gridCol w="1301858">
                  <a:extLst>
                    <a:ext uri="{9D8B030D-6E8A-4147-A177-3AD203B41FA5}">
                      <a16:colId xmlns:a16="http://schemas.microsoft.com/office/drawing/2014/main" val="3957435259"/>
                    </a:ext>
                  </a:extLst>
                </a:gridCol>
                <a:gridCol w="1317356">
                  <a:extLst>
                    <a:ext uri="{9D8B030D-6E8A-4147-A177-3AD203B41FA5}">
                      <a16:colId xmlns:a16="http://schemas.microsoft.com/office/drawing/2014/main" val="3701265138"/>
                    </a:ext>
                  </a:extLst>
                </a:gridCol>
                <a:gridCol w="1611176">
                  <a:extLst>
                    <a:ext uri="{9D8B030D-6E8A-4147-A177-3AD203B41FA5}">
                      <a16:colId xmlns:a16="http://schemas.microsoft.com/office/drawing/2014/main" val="1322220121"/>
                    </a:ext>
                  </a:extLst>
                </a:gridCol>
              </a:tblGrid>
              <a:tr h="879421">
                <a:tc>
                  <a:txBody>
                    <a:bodyPr/>
                    <a:lstStyle/>
                    <a:p>
                      <a:pPr algn="ctr"/>
                      <a:r>
                        <a:rPr lang="en-US" sz="1600">
                          <a:solidFill>
                            <a:schemeClr val="tx1"/>
                          </a:solidFill>
                        </a:rPr>
                        <a:t>FY</a:t>
                      </a:r>
                    </a:p>
                  </a:txBody>
                  <a:tcPr>
                    <a:solidFill>
                      <a:srgbClr val="00B0F0"/>
                    </a:solidFill>
                  </a:tcPr>
                </a:tc>
                <a:tc>
                  <a:txBody>
                    <a:bodyPr/>
                    <a:lstStyle/>
                    <a:p>
                      <a:pPr algn="ctr"/>
                      <a:r>
                        <a:rPr lang="en-US" sz="1600">
                          <a:solidFill>
                            <a:schemeClr val="tx1"/>
                          </a:solidFill>
                        </a:rPr>
                        <a:t>Location</a:t>
                      </a:r>
                    </a:p>
                  </a:txBody>
                  <a:tcPr>
                    <a:solidFill>
                      <a:srgbClr val="00B0F0"/>
                    </a:solidFill>
                  </a:tcPr>
                </a:tc>
                <a:tc>
                  <a:txBody>
                    <a:bodyPr/>
                    <a:lstStyle/>
                    <a:p>
                      <a:pPr algn="ctr"/>
                      <a:r>
                        <a:rPr lang="en-US" sz="1600" dirty="0">
                          <a:solidFill>
                            <a:schemeClr val="tx1"/>
                          </a:solidFill>
                        </a:rPr>
                        <a:t>Project Name</a:t>
                      </a:r>
                    </a:p>
                  </a:txBody>
                  <a:tcPr>
                    <a:solidFill>
                      <a:srgbClr val="00B0F0"/>
                    </a:solidFill>
                  </a:tcPr>
                </a:tc>
                <a:tc>
                  <a:txBody>
                    <a:bodyPr/>
                    <a:lstStyle/>
                    <a:p>
                      <a:pPr algn="ctr"/>
                      <a:r>
                        <a:rPr lang="en-US" sz="1600">
                          <a:solidFill>
                            <a:schemeClr val="tx1"/>
                          </a:solidFill>
                        </a:rPr>
                        <a:t>Value</a:t>
                      </a:r>
                    </a:p>
                  </a:txBody>
                  <a:tcPr>
                    <a:solidFill>
                      <a:srgbClr val="00B0F0"/>
                    </a:solidFill>
                  </a:tcPr>
                </a:tc>
                <a:tc>
                  <a:txBody>
                    <a:bodyPr/>
                    <a:lstStyle/>
                    <a:p>
                      <a:pPr algn="ctr"/>
                      <a:r>
                        <a:rPr lang="en-US" sz="1600">
                          <a:solidFill>
                            <a:schemeClr val="tx1"/>
                          </a:solidFill>
                        </a:rPr>
                        <a:t>Solicitation</a:t>
                      </a:r>
                    </a:p>
                  </a:txBody>
                  <a:tcPr>
                    <a:solidFill>
                      <a:srgbClr val="00B0F0"/>
                    </a:solidFill>
                  </a:tcPr>
                </a:tc>
                <a:tc>
                  <a:txBody>
                    <a:bodyPr/>
                    <a:lstStyle/>
                    <a:p>
                      <a:pPr algn="ctr"/>
                      <a:r>
                        <a:rPr lang="en-US" sz="1600">
                          <a:solidFill>
                            <a:schemeClr val="tx1"/>
                          </a:solidFill>
                        </a:rPr>
                        <a:t>Acquisition Strategy</a:t>
                      </a:r>
                    </a:p>
                  </a:txBody>
                  <a:tcPr>
                    <a:solidFill>
                      <a:srgbClr val="00B0F0"/>
                    </a:solidFill>
                  </a:tcPr>
                </a:tc>
                <a:tc>
                  <a:txBody>
                    <a:bodyPr/>
                    <a:lstStyle/>
                    <a:p>
                      <a:pPr algn="ctr"/>
                      <a:r>
                        <a:rPr lang="en-US" sz="1600">
                          <a:solidFill>
                            <a:schemeClr val="tx1"/>
                          </a:solidFill>
                        </a:rPr>
                        <a:t>Estimated Advertise Date</a:t>
                      </a:r>
                    </a:p>
                  </a:txBody>
                  <a:tcPr>
                    <a:solidFill>
                      <a:srgbClr val="00B0F0"/>
                    </a:solidFill>
                  </a:tcPr>
                </a:tc>
                <a:extLst>
                  <a:ext uri="{0D108BD9-81ED-4DB2-BD59-A6C34878D82A}">
                    <a16:rowId xmlns:a16="http://schemas.microsoft.com/office/drawing/2014/main" val="2211614277"/>
                  </a:ext>
                </a:extLst>
              </a:tr>
              <a:tr h="662459">
                <a:tc>
                  <a:txBody>
                    <a:bodyPr/>
                    <a:lstStyle/>
                    <a:p>
                      <a:pPr algn="ctr" fontAlgn="b"/>
                      <a:r>
                        <a:rPr lang="en-US" sz="1400" b="1" i="0" u="none" strike="noStrike" dirty="0">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Atlantic Intracoastal Waterway (AIWW),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Snow’s Cut Erosion Control (Repair) Contract</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$10M - $15M</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TBD</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FY26 </a:t>
                      </a:r>
                    </a:p>
                    <a:p>
                      <a:pPr algn="ctr" fontAlgn="b"/>
                      <a:r>
                        <a:rPr lang="en-US" sz="1400" b="1" i="0" u="none" strike="noStrike" dirty="0">
                          <a:solidFill>
                            <a:srgbClr val="000000"/>
                          </a:solidFill>
                          <a:effectLst/>
                          <a:latin typeface="Arial" panose="020B0604020202020204" pitchFamily="34" charset="0"/>
                        </a:rPr>
                        <a:t>4</a:t>
                      </a:r>
                      <a:r>
                        <a:rPr lang="en-US" sz="1400" b="1" i="0" u="none" strike="noStrike" baseline="30000" dirty="0">
                          <a:solidFill>
                            <a:srgbClr val="000000"/>
                          </a:solidFill>
                          <a:effectLst/>
                          <a:latin typeface="Arial" panose="020B0604020202020204" pitchFamily="34" charset="0"/>
                        </a:rPr>
                        <a:t>th</a:t>
                      </a:r>
                      <a:r>
                        <a:rPr lang="en-US" sz="1400" b="1" i="0" u="none" strike="noStrike" dirty="0">
                          <a:solidFill>
                            <a:srgbClr val="000000"/>
                          </a:solidFill>
                          <a:effectLst/>
                          <a:latin typeface="Arial" panose="020B0604020202020204" pitchFamily="34" charset="0"/>
                        </a:rPr>
                        <a:t>  QTR</a:t>
                      </a:r>
                    </a:p>
                  </a:txBody>
                  <a:tcPr marL="9525" marR="9525" marT="9525" marB="0" anchor="b"/>
                </a:tc>
                <a:extLst>
                  <a:ext uri="{0D108BD9-81ED-4DB2-BD59-A6C34878D82A}">
                    <a16:rowId xmlns:a16="http://schemas.microsoft.com/office/drawing/2014/main" val="2692470272"/>
                  </a:ext>
                </a:extLst>
              </a:tr>
              <a:tr h="662459">
                <a:tc>
                  <a:txBody>
                    <a:bodyPr/>
                    <a:lstStyle/>
                    <a:p>
                      <a:pPr algn="ctr" fontAlgn="b"/>
                      <a:r>
                        <a:rPr lang="en-US" sz="1400" b="1" i="0" u="none" strike="noStrike">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Atlantic Intracoastal Waterway (AIWW), NC</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AIWW Disposal Area Contract</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$3M - $5M</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Small Business</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rPr>
                        <a:t>4</a:t>
                      </a:r>
                      <a:r>
                        <a:rPr lang="en-US" sz="1400" b="1" i="0" u="none" strike="noStrike" baseline="30000" dirty="0">
                          <a:solidFill>
                            <a:srgbClr val="000000"/>
                          </a:solidFill>
                          <a:effectLst/>
                          <a:latin typeface="Arial" panose="020B0604020202020204" pitchFamily="34" charset="0"/>
                        </a:rPr>
                        <a:t>th</a:t>
                      </a:r>
                      <a:r>
                        <a:rPr lang="en-US" sz="1400" b="1" i="0" u="none" strike="noStrike" dirty="0">
                          <a:solidFill>
                            <a:srgbClr val="000000"/>
                          </a:solidFill>
                          <a:effectLst/>
                          <a:latin typeface="Arial" panose="020B0604020202020204" pitchFamily="34" charset="0"/>
                        </a:rPr>
                        <a:t>  QTR</a:t>
                      </a:r>
                    </a:p>
                  </a:txBody>
                  <a:tcPr marL="9525" marR="9525" marT="9525" marB="0" anchor="b"/>
                </a:tc>
                <a:extLst>
                  <a:ext uri="{0D108BD9-81ED-4DB2-BD59-A6C34878D82A}">
                    <a16:rowId xmlns:a16="http://schemas.microsoft.com/office/drawing/2014/main" val="4140997811"/>
                  </a:ext>
                </a:extLst>
              </a:tr>
              <a:tr h="662459">
                <a:tc>
                  <a:txBody>
                    <a:bodyPr/>
                    <a:lstStyle/>
                    <a:p>
                      <a:pPr algn="ctr" fontAlgn="b"/>
                      <a:r>
                        <a:rPr lang="en-US" sz="1400" b="1" i="0" u="none" strike="noStrike">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Atlantic Intracoastal Waterway (AIWW),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AIWW Maintenance Dredging Contract</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$5M - $10M</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Small Business</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rPr>
                        <a:t>4</a:t>
                      </a:r>
                      <a:r>
                        <a:rPr lang="en-US" sz="1400" b="1" i="0" u="none" strike="noStrike" baseline="30000" dirty="0">
                          <a:solidFill>
                            <a:srgbClr val="000000"/>
                          </a:solidFill>
                          <a:effectLst/>
                          <a:latin typeface="Arial" panose="020B0604020202020204" pitchFamily="34" charset="0"/>
                        </a:rPr>
                        <a:t>th</a:t>
                      </a:r>
                      <a:r>
                        <a:rPr lang="en-US" sz="1400" b="1" i="0" u="none" strike="noStrike" dirty="0">
                          <a:solidFill>
                            <a:srgbClr val="000000"/>
                          </a:solidFill>
                          <a:effectLst/>
                          <a:latin typeface="Arial" panose="020B0604020202020204" pitchFamily="34" charset="0"/>
                        </a:rPr>
                        <a:t>  QTR</a:t>
                      </a:r>
                    </a:p>
                  </a:txBody>
                  <a:tcPr marL="9525" marR="9525" marT="9525" marB="0" anchor="b"/>
                </a:tc>
                <a:extLst>
                  <a:ext uri="{0D108BD9-81ED-4DB2-BD59-A6C34878D82A}">
                    <a16:rowId xmlns:a16="http://schemas.microsoft.com/office/drawing/2014/main" val="613967482"/>
                  </a:ext>
                </a:extLst>
              </a:tr>
              <a:tr h="662459">
                <a:tc>
                  <a:txBody>
                    <a:bodyPr/>
                    <a:lstStyle/>
                    <a:p>
                      <a:pPr algn="ctr" fontAlgn="b"/>
                      <a:r>
                        <a:rPr lang="en-US" sz="1400" b="1" i="0" u="none" strike="noStrike">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Greenville,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Greenville  Utilities Commission (GUC) Streambank Protection Contract</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$3M - $5M</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Small Business</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rPr>
                        <a:t>4</a:t>
                      </a:r>
                      <a:r>
                        <a:rPr lang="en-US" sz="1400" b="1" i="0" u="none" strike="noStrike" baseline="30000" dirty="0">
                          <a:solidFill>
                            <a:srgbClr val="000000"/>
                          </a:solidFill>
                          <a:effectLst/>
                          <a:latin typeface="Arial" panose="020B0604020202020204" pitchFamily="34" charset="0"/>
                        </a:rPr>
                        <a:t>th</a:t>
                      </a:r>
                      <a:r>
                        <a:rPr lang="en-US" sz="1400" b="1" i="0" u="none" strike="noStrike" dirty="0">
                          <a:solidFill>
                            <a:srgbClr val="000000"/>
                          </a:solidFill>
                          <a:effectLst/>
                          <a:latin typeface="Arial" panose="020B0604020202020204" pitchFamily="34" charset="0"/>
                        </a:rPr>
                        <a:t>  QTR</a:t>
                      </a:r>
                    </a:p>
                  </a:txBody>
                  <a:tcPr marL="9525" marR="9525" marT="9525" marB="0" anchor="b"/>
                </a:tc>
                <a:extLst>
                  <a:ext uri="{0D108BD9-81ED-4DB2-BD59-A6C34878D82A}">
                    <a16:rowId xmlns:a16="http://schemas.microsoft.com/office/drawing/2014/main" val="438550015"/>
                  </a:ext>
                </a:extLst>
              </a:tr>
              <a:tr h="662459">
                <a:tc>
                  <a:txBody>
                    <a:bodyPr/>
                    <a:lstStyle/>
                    <a:p>
                      <a:pPr algn="ctr" fontAlgn="b"/>
                      <a:r>
                        <a:rPr lang="en-US" sz="1400" b="1" i="0" u="none" strike="noStrike">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MOTSU</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MOTSU Maintenance Dredging Contract</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$3M - $7M</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UR</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FY25</a:t>
                      </a:r>
                    </a:p>
                    <a:p>
                      <a:pPr algn="ctr" fontAlgn="b"/>
                      <a:r>
                        <a:rPr lang="en-US" sz="1400" b="1" i="0" u="none" strike="noStrike" dirty="0">
                          <a:solidFill>
                            <a:srgbClr val="000000"/>
                          </a:solidFill>
                          <a:effectLst/>
                          <a:latin typeface="Arial" panose="020B0604020202020204" pitchFamily="34" charset="0"/>
                        </a:rPr>
                        <a:t> 3</a:t>
                      </a:r>
                      <a:r>
                        <a:rPr lang="en-US" sz="1400" b="1" i="0" u="none" strike="noStrike" baseline="30000" dirty="0">
                          <a:solidFill>
                            <a:srgbClr val="000000"/>
                          </a:solidFill>
                          <a:effectLst/>
                          <a:latin typeface="Arial" panose="020B0604020202020204" pitchFamily="34" charset="0"/>
                        </a:rPr>
                        <a:t>rd</a:t>
                      </a:r>
                      <a:r>
                        <a:rPr lang="en-US" sz="1400" b="1" i="0" u="none" strike="noStrike" dirty="0">
                          <a:solidFill>
                            <a:srgbClr val="000000"/>
                          </a:solidFill>
                          <a:effectLst/>
                          <a:latin typeface="Arial" panose="020B0604020202020204" pitchFamily="34" charset="0"/>
                        </a:rPr>
                        <a:t>  QTR</a:t>
                      </a:r>
                    </a:p>
                  </a:txBody>
                  <a:tcPr marL="9525" marR="9525" marT="9525" marB="0" anchor="b"/>
                </a:tc>
                <a:extLst>
                  <a:ext uri="{0D108BD9-81ED-4DB2-BD59-A6C34878D82A}">
                    <a16:rowId xmlns:a16="http://schemas.microsoft.com/office/drawing/2014/main" val="317964278"/>
                  </a:ext>
                </a:extLst>
              </a:tr>
            </a:tbl>
          </a:graphicData>
        </a:graphic>
      </p:graphicFrame>
      <p:sp>
        <p:nvSpPr>
          <p:cNvPr id="4" name="Title 3">
            <a:extLst>
              <a:ext uri="{FF2B5EF4-FFF2-40B4-BE49-F238E27FC236}">
                <a16:creationId xmlns:a16="http://schemas.microsoft.com/office/drawing/2014/main" id="{984249FC-7DE6-C61F-59A8-8D46C0658C59}"/>
              </a:ext>
            </a:extLst>
          </p:cNvPr>
          <p:cNvSpPr>
            <a:spLocks noGrp="1"/>
          </p:cNvSpPr>
          <p:nvPr>
            <p:ph type="title"/>
          </p:nvPr>
        </p:nvSpPr>
        <p:spPr/>
        <p:txBody>
          <a:bodyPr/>
          <a:lstStyle/>
          <a:p>
            <a:pPr algn="ctr"/>
            <a:r>
              <a:rPr lang="en-US" dirty="0">
                <a:latin typeface="Arial"/>
                <a:ea typeface="ＭＳ Ｐゴシック"/>
                <a:cs typeface="Arial"/>
              </a:rPr>
              <a:t>Forecast - CIVIL WORKS Programs</a:t>
            </a:r>
            <a:br>
              <a:rPr lang="en-US" dirty="0">
                <a:latin typeface="Arial"/>
                <a:ea typeface="ＭＳ Ｐゴシック"/>
                <a:cs typeface="Arial"/>
              </a:rPr>
            </a:br>
            <a:r>
              <a:rPr lang="en-US" dirty="0">
                <a:latin typeface="Arial"/>
                <a:ea typeface="ＭＳ Ｐゴシック"/>
                <a:cs typeface="Arial"/>
              </a:rPr>
              <a:t>CONSTRUCTION AND </a:t>
            </a:r>
            <a:r>
              <a:rPr lang="en-US" dirty="0" err="1">
                <a:latin typeface="Arial"/>
                <a:ea typeface="ＭＳ Ｐゴシック"/>
                <a:cs typeface="Arial"/>
              </a:rPr>
              <a:t>o&amp;m</a:t>
            </a:r>
            <a:endParaRPr lang="en-US" dirty="0">
              <a:latin typeface="Arial"/>
              <a:ea typeface="ＭＳ Ｐゴシック"/>
              <a:cs typeface="Arial"/>
            </a:endParaRPr>
          </a:p>
        </p:txBody>
      </p:sp>
      <p:sp>
        <p:nvSpPr>
          <p:cNvPr id="2" name="TextBox 1">
            <a:extLst>
              <a:ext uri="{FF2B5EF4-FFF2-40B4-BE49-F238E27FC236}">
                <a16:creationId xmlns:a16="http://schemas.microsoft.com/office/drawing/2014/main" id="{EC6B06AD-8404-3EB4-8841-FB19EC580C10}"/>
              </a:ext>
            </a:extLst>
          </p:cNvPr>
          <p:cNvSpPr txBox="1"/>
          <p:nvPr/>
        </p:nvSpPr>
        <p:spPr>
          <a:xfrm>
            <a:off x="592464" y="6482533"/>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Tree>
    <p:extLst>
      <p:ext uri="{BB962C8B-B14F-4D97-AF65-F5344CB8AC3E}">
        <p14:creationId xmlns:p14="http://schemas.microsoft.com/office/powerpoint/2010/main" val="345611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B3C91EB-81A3-4A4B-50C9-F4825BC03AC1}"/>
              </a:ext>
            </a:extLst>
          </p:cNvPr>
          <p:cNvGraphicFramePr>
            <a:graphicFrameLocks noGrp="1"/>
          </p:cNvGraphicFramePr>
          <p:nvPr>
            <p:ph sz="quarter" idx="10"/>
            <p:extLst>
              <p:ext uri="{D42A27DB-BD31-4B8C-83A1-F6EECF244321}">
                <p14:modId xmlns:p14="http://schemas.microsoft.com/office/powerpoint/2010/main" val="1438556284"/>
              </p:ext>
            </p:extLst>
          </p:nvPr>
        </p:nvGraphicFramePr>
        <p:xfrm>
          <a:off x="254991" y="1034897"/>
          <a:ext cx="11682017" cy="2998572"/>
        </p:xfrm>
        <a:graphic>
          <a:graphicData uri="http://schemas.openxmlformats.org/drawingml/2006/table">
            <a:tbl>
              <a:tblPr firstRow="1" bandRow="1">
                <a:tableStyleId>{5C22544A-7EE6-4342-B048-85BDC9FD1C3A}</a:tableStyleId>
              </a:tblPr>
              <a:tblGrid>
                <a:gridCol w="755009">
                  <a:extLst>
                    <a:ext uri="{9D8B030D-6E8A-4147-A177-3AD203B41FA5}">
                      <a16:colId xmlns:a16="http://schemas.microsoft.com/office/drawing/2014/main" val="3073559477"/>
                    </a:ext>
                  </a:extLst>
                </a:gridCol>
                <a:gridCol w="1973510">
                  <a:extLst>
                    <a:ext uri="{9D8B030D-6E8A-4147-A177-3AD203B41FA5}">
                      <a16:colId xmlns:a16="http://schemas.microsoft.com/office/drawing/2014/main" val="1311882581"/>
                    </a:ext>
                  </a:extLst>
                </a:gridCol>
                <a:gridCol w="3436749">
                  <a:extLst>
                    <a:ext uri="{9D8B030D-6E8A-4147-A177-3AD203B41FA5}">
                      <a16:colId xmlns:a16="http://schemas.microsoft.com/office/drawing/2014/main" val="915424464"/>
                    </a:ext>
                  </a:extLst>
                </a:gridCol>
                <a:gridCol w="1286359">
                  <a:extLst>
                    <a:ext uri="{9D8B030D-6E8A-4147-A177-3AD203B41FA5}">
                      <a16:colId xmlns:a16="http://schemas.microsoft.com/office/drawing/2014/main" val="297388941"/>
                    </a:ext>
                  </a:extLst>
                </a:gridCol>
                <a:gridCol w="1301858">
                  <a:extLst>
                    <a:ext uri="{9D8B030D-6E8A-4147-A177-3AD203B41FA5}">
                      <a16:colId xmlns:a16="http://schemas.microsoft.com/office/drawing/2014/main" val="3957435259"/>
                    </a:ext>
                  </a:extLst>
                </a:gridCol>
                <a:gridCol w="1317356">
                  <a:extLst>
                    <a:ext uri="{9D8B030D-6E8A-4147-A177-3AD203B41FA5}">
                      <a16:colId xmlns:a16="http://schemas.microsoft.com/office/drawing/2014/main" val="3701265138"/>
                    </a:ext>
                  </a:extLst>
                </a:gridCol>
                <a:gridCol w="1611176">
                  <a:extLst>
                    <a:ext uri="{9D8B030D-6E8A-4147-A177-3AD203B41FA5}">
                      <a16:colId xmlns:a16="http://schemas.microsoft.com/office/drawing/2014/main" val="1322220121"/>
                    </a:ext>
                  </a:extLst>
                </a:gridCol>
              </a:tblGrid>
              <a:tr h="919845">
                <a:tc>
                  <a:txBody>
                    <a:bodyPr/>
                    <a:lstStyle/>
                    <a:p>
                      <a:pPr algn="ctr"/>
                      <a:r>
                        <a:rPr lang="en-US" sz="1600">
                          <a:solidFill>
                            <a:schemeClr val="tx1"/>
                          </a:solidFill>
                        </a:rPr>
                        <a:t>FY</a:t>
                      </a:r>
                    </a:p>
                  </a:txBody>
                  <a:tcPr>
                    <a:solidFill>
                      <a:srgbClr val="00B0F0"/>
                    </a:solidFill>
                  </a:tcPr>
                </a:tc>
                <a:tc>
                  <a:txBody>
                    <a:bodyPr/>
                    <a:lstStyle/>
                    <a:p>
                      <a:pPr algn="ctr"/>
                      <a:r>
                        <a:rPr lang="en-US" sz="1600">
                          <a:solidFill>
                            <a:schemeClr val="tx1"/>
                          </a:solidFill>
                        </a:rPr>
                        <a:t>Location</a:t>
                      </a:r>
                    </a:p>
                  </a:txBody>
                  <a:tcPr>
                    <a:solidFill>
                      <a:srgbClr val="00B0F0"/>
                    </a:solidFill>
                  </a:tcPr>
                </a:tc>
                <a:tc>
                  <a:txBody>
                    <a:bodyPr/>
                    <a:lstStyle/>
                    <a:p>
                      <a:pPr algn="ctr"/>
                      <a:r>
                        <a:rPr lang="en-US" sz="1600" dirty="0">
                          <a:solidFill>
                            <a:schemeClr val="tx1"/>
                          </a:solidFill>
                        </a:rPr>
                        <a:t>Project Name</a:t>
                      </a:r>
                    </a:p>
                  </a:txBody>
                  <a:tcPr>
                    <a:solidFill>
                      <a:srgbClr val="00B0F0"/>
                    </a:solidFill>
                  </a:tcPr>
                </a:tc>
                <a:tc>
                  <a:txBody>
                    <a:bodyPr/>
                    <a:lstStyle/>
                    <a:p>
                      <a:pPr algn="ctr"/>
                      <a:r>
                        <a:rPr lang="en-US" sz="1600">
                          <a:solidFill>
                            <a:schemeClr val="tx1"/>
                          </a:solidFill>
                        </a:rPr>
                        <a:t>Value</a:t>
                      </a:r>
                    </a:p>
                  </a:txBody>
                  <a:tcPr>
                    <a:solidFill>
                      <a:srgbClr val="00B0F0"/>
                    </a:solidFill>
                  </a:tcPr>
                </a:tc>
                <a:tc>
                  <a:txBody>
                    <a:bodyPr/>
                    <a:lstStyle/>
                    <a:p>
                      <a:pPr algn="ctr"/>
                      <a:r>
                        <a:rPr lang="en-US" sz="1600">
                          <a:solidFill>
                            <a:schemeClr val="tx1"/>
                          </a:solidFill>
                        </a:rPr>
                        <a:t>Solicitation</a:t>
                      </a:r>
                    </a:p>
                  </a:txBody>
                  <a:tcPr>
                    <a:solidFill>
                      <a:srgbClr val="00B0F0"/>
                    </a:solidFill>
                  </a:tcPr>
                </a:tc>
                <a:tc>
                  <a:txBody>
                    <a:bodyPr/>
                    <a:lstStyle/>
                    <a:p>
                      <a:pPr algn="ctr"/>
                      <a:r>
                        <a:rPr lang="en-US" sz="1600">
                          <a:solidFill>
                            <a:schemeClr val="tx1"/>
                          </a:solidFill>
                        </a:rPr>
                        <a:t>Acquisition Strategy</a:t>
                      </a:r>
                    </a:p>
                  </a:txBody>
                  <a:tcPr>
                    <a:solidFill>
                      <a:srgbClr val="00B0F0"/>
                    </a:solidFill>
                  </a:tcPr>
                </a:tc>
                <a:tc>
                  <a:txBody>
                    <a:bodyPr/>
                    <a:lstStyle/>
                    <a:p>
                      <a:pPr algn="ctr"/>
                      <a:r>
                        <a:rPr lang="en-US" sz="1600">
                          <a:solidFill>
                            <a:schemeClr val="tx1"/>
                          </a:solidFill>
                        </a:rPr>
                        <a:t>Estimated Advertise Date</a:t>
                      </a:r>
                    </a:p>
                  </a:txBody>
                  <a:tcPr>
                    <a:solidFill>
                      <a:srgbClr val="00B0F0"/>
                    </a:solidFill>
                  </a:tcPr>
                </a:tc>
                <a:extLst>
                  <a:ext uri="{0D108BD9-81ED-4DB2-BD59-A6C34878D82A}">
                    <a16:rowId xmlns:a16="http://schemas.microsoft.com/office/drawing/2014/main" val="2211614277"/>
                  </a:ext>
                </a:extLst>
              </a:tr>
              <a:tr h="692909">
                <a:tc>
                  <a:txBody>
                    <a:bodyPr/>
                    <a:lstStyle/>
                    <a:p>
                      <a:pPr algn="ctr" fontAlgn="b"/>
                      <a:r>
                        <a:rPr lang="en-US" sz="1400" b="1" i="0" u="none" strike="noStrike">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Outer Banks, NC</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Rollinson Channel / Silver Lake Harbor Maintenance Dredging Contract</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$8M - $12M</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Small Business</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rPr>
                        <a:t>  4th QTR</a:t>
                      </a:r>
                    </a:p>
                  </a:txBody>
                  <a:tcPr marL="9525" marR="9525" marT="9525" marB="0" anchor="b"/>
                </a:tc>
                <a:extLst>
                  <a:ext uri="{0D108BD9-81ED-4DB2-BD59-A6C34878D82A}">
                    <a16:rowId xmlns:a16="http://schemas.microsoft.com/office/drawing/2014/main" val="2692470272"/>
                  </a:ext>
                </a:extLst>
              </a:tr>
              <a:tr h="692909">
                <a:tc>
                  <a:txBody>
                    <a:bodyPr/>
                    <a:lstStyle/>
                    <a:p>
                      <a:pPr algn="ctr" fontAlgn="b"/>
                      <a:r>
                        <a:rPr lang="en-US" sz="1400" b="1" i="0" u="none" strike="noStrike">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South Atlantic Division</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Regional Harbor Dredging Contract (RHDC)(1 or 2 Contracts)</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$20M - $35M</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UR</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rPr>
                        <a:t>4</a:t>
                      </a:r>
                      <a:r>
                        <a:rPr lang="en-US" sz="1400" b="1" i="0" u="none" strike="noStrike" baseline="30000" dirty="0">
                          <a:solidFill>
                            <a:srgbClr val="000000"/>
                          </a:solidFill>
                          <a:effectLst/>
                          <a:latin typeface="Arial" panose="020B0604020202020204" pitchFamily="34" charset="0"/>
                        </a:rPr>
                        <a:t>th</a:t>
                      </a:r>
                      <a:r>
                        <a:rPr lang="en-US" sz="1400" b="1" i="0" u="none" strike="noStrike" dirty="0">
                          <a:solidFill>
                            <a:srgbClr val="000000"/>
                          </a:solidFill>
                          <a:effectLst/>
                          <a:latin typeface="Arial" panose="020B0604020202020204" pitchFamily="34" charset="0"/>
                        </a:rPr>
                        <a:t>  QTR</a:t>
                      </a:r>
                    </a:p>
                  </a:txBody>
                  <a:tcPr marL="9525" marR="9525" marT="9525" marB="0" anchor="b"/>
                </a:tc>
                <a:extLst>
                  <a:ext uri="{0D108BD9-81ED-4DB2-BD59-A6C34878D82A}">
                    <a16:rowId xmlns:a16="http://schemas.microsoft.com/office/drawing/2014/main" val="4140997811"/>
                  </a:ext>
                </a:extLst>
              </a:tr>
              <a:tr h="692909">
                <a:tc>
                  <a:txBody>
                    <a:bodyPr/>
                    <a:lstStyle/>
                    <a:p>
                      <a:pPr algn="ctr" fontAlgn="b"/>
                      <a:r>
                        <a:rPr lang="en-US" sz="1400" b="1" i="0" u="none" strike="noStrike">
                          <a:solidFill>
                            <a:srgbClr val="000000"/>
                          </a:solidFill>
                          <a:effectLst/>
                          <a:latin typeface="Arial" panose="020B0604020202020204" pitchFamily="34" charset="0"/>
                        </a:rPr>
                        <a:t>25</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Wilmington Harbor, NC</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Anchorage Basin / Mid-River Maintenance Dredging Contract</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$10M - $15M</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UR</a:t>
                      </a:r>
                    </a:p>
                  </a:txBody>
                  <a:tcPr marL="9525" marR="9525" marT="9525" marB="0" anchor="b"/>
                </a:tc>
                <a:tc>
                  <a:txBody>
                    <a:bodyPr/>
                    <a:lstStyle/>
                    <a:p>
                      <a:pPr algn="ctr" fontAlgn="b"/>
                      <a:r>
                        <a:rPr lang="en-US" sz="1400" b="1" i="0" u="none" strike="noStrike">
                          <a:solidFill>
                            <a:srgbClr val="000000"/>
                          </a:solidFill>
                          <a:effectLst/>
                          <a:latin typeface="Arial" panose="020B0604020202020204" pitchFamily="34" charset="0"/>
                        </a:rPr>
                        <a:t>IFB</a:t>
                      </a:r>
                    </a:p>
                  </a:txBody>
                  <a:tcPr marL="9525" marR="9525" marT="9525" marB="0" anchor="b"/>
                </a:tc>
                <a:tc>
                  <a:txBody>
                    <a:bodyPr/>
                    <a:lstStyle/>
                    <a:p>
                      <a:pPr algn="ctr" fontAlgn="b"/>
                      <a:r>
                        <a:rPr lang="en-US" sz="1400" b="1" i="0" u="none" strike="noStrike" dirty="0">
                          <a:solidFill>
                            <a:srgbClr val="000000"/>
                          </a:solidFill>
                          <a:effectLst/>
                          <a:latin typeface="Arial" panose="020B0604020202020204" pitchFamily="34" charset="0"/>
                        </a:rPr>
                        <a:t>FY25 </a:t>
                      </a:r>
                    </a:p>
                    <a:p>
                      <a:pPr algn="ctr" fontAlgn="b"/>
                      <a:r>
                        <a:rPr lang="en-US" sz="1400" b="1" i="0" u="none" strike="noStrike" dirty="0">
                          <a:solidFill>
                            <a:srgbClr val="000000"/>
                          </a:solidFill>
                          <a:effectLst/>
                          <a:latin typeface="Arial" panose="020B0604020202020204" pitchFamily="34" charset="0"/>
                        </a:rPr>
                        <a:t>4</a:t>
                      </a:r>
                      <a:r>
                        <a:rPr lang="en-US" sz="1400" b="1" i="0" u="none" strike="noStrike" baseline="30000" dirty="0">
                          <a:solidFill>
                            <a:srgbClr val="000000"/>
                          </a:solidFill>
                          <a:effectLst/>
                          <a:latin typeface="Arial" panose="020B0604020202020204" pitchFamily="34" charset="0"/>
                        </a:rPr>
                        <a:t>th</a:t>
                      </a:r>
                      <a:r>
                        <a:rPr lang="en-US" sz="1400" b="1" i="0" u="none" strike="noStrike" dirty="0">
                          <a:solidFill>
                            <a:srgbClr val="000000"/>
                          </a:solidFill>
                          <a:effectLst/>
                          <a:latin typeface="Arial" panose="020B0604020202020204" pitchFamily="34" charset="0"/>
                        </a:rPr>
                        <a:t>  QTR</a:t>
                      </a:r>
                    </a:p>
                  </a:txBody>
                  <a:tcPr marL="9525" marR="9525" marT="9525" marB="0" anchor="b"/>
                </a:tc>
                <a:extLst>
                  <a:ext uri="{0D108BD9-81ED-4DB2-BD59-A6C34878D82A}">
                    <a16:rowId xmlns:a16="http://schemas.microsoft.com/office/drawing/2014/main" val="438550015"/>
                  </a:ext>
                </a:extLst>
              </a:tr>
            </a:tbl>
          </a:graphicData>
        </a:graphic>
      </p:graphicFrame>
      <p:sp>
        <p:nvSpPr>
          <p:cNvPr id="4" name="Title 3">
            <a:extLst>
              <a:ext uri="{FF2B5EF4-FFF2-40B4-BE49-F238E27FC236}">
                <a16:creationId xmlns:a16="http://schemas.microsoft.com/office/drawing/2014/main" id="{984249FC-7DE6-C61F-59A8-8D46C0658C59}"/>
              </a:ext>
            </a:extLst>
          </p:cNvPr>
          <p:cNvSpPr>
            <a:spLocks noGrp="1"/>
          </p:cNvSpPr>
          <p:nvPr>
            <p:ph type="title"/>
          </p:nvPr>
        </p:nvSpPr>
        <p:spPr/>
        <p:txBody>
          <a:bodyPr/>
          <a:lstStyle/>
          <a:p>
            <a:pPr algn="ctr"/>
            <a:r>
              <a:rPr lang="en-US" dirty="0">
                <a:latin typeface="Arial"/>
                <a:ea typeface="ＭＳ Ｐゴシック"/>
                <a:cs typeface="Arial"/>
              </a:rPr>
              <a:t>Forecast - CIVIL WORKS Programs</a:t>
            </a:r>
            <a:br>
              <a:rPr lang="en-US" dirty="0">
                <a:latin typeface="Arial"/>
                <a:ea typeface="ＭＳ Ｐゴシック"/>
                <a:cs typeface="Arial"/>
              </a:rPr>
            </a:br>
            <a:r>
              <a:rPr lang="en-US" dirty="0">
                <a:latin typeface="Arial"/>
                <a:ea typeface="ＭＳ Ｐゴシック"/>
                <a:cs typeface="Arial"/>
              </a:rPr>
              <a:t>CONSTRUCTION AND </a:t>
            </a:r>
            <a:r>
              <a:rPr lang="en-US" dirty="0" err="1">
                <a:latin typeface="Arial"/>
                <a:ea typeface="ＭＳ Ｐゴシック"/>
                <a:cs typeface="Arial"/>
              </a:rPr>
              <a:t>o&amp;m</a:t>
            </a:r>
            <a:endParaRPr lang="en-US" dirty="0">
              <a:latin typeface="Arial"/>
              <a:ea typeface="ＭＳ Ｐゴシック"/>
              <a:cs typeface="Arial"/>
            </a:endParaRPr>
          </a:p>
        </p:txBody>
      </p:sp>
      <p:sp>
        <p:nvSpPr>
          <p:cNvPr id="2" name="TextBox 1">
            <a:extLst>
              <a:ext uri="{FF2B5EF4-FFF2-40B4-BE49-F238E27FC236}">
                <a16:creationId xmlns:a16="http://schemas.microsoft.com/office/drawing/2014/main" id="{EC6B06AD-8404-3EB4-8841-FB19EC580C10}"/>
              </a:ext>
            </a:extLst>
          </p:cNvPr>
          <p:cNvSpPr txBox="1"/>
          <p:nvPr/>
        </p:nvSpPr>
        <p:spPr>
          <a:xfrm>
            <a:off x="592464" y="6482533"/>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Tree>
    <p:extLst>
      <p:ext uri="{BB962C8B-B14F-4D97-AF65-F5344CB8AC3E}">
        <p14:creationId xmlns:p14="http://schemas.microsoft.com/office/powerpoint/2010/main" val="267300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64ED8D0-F1D1-4507-79F9-6F9F3AB7B7A5}"/>
              </a:ext>
            </a:extLst>
          </p:cNvPr>
          <p:cNvGraphicFramePr>
            <a:graphicFrameLocks noGrp="1"/>
          </p:cNvGraphicFramePr>
          <p:nvPr>
            <p:ph sz="quarter" idx="10"/>
            <p:extLst>
              <p:ext uri="{D42A27DB-BD31-4B8C-83A1-F6EECF244321}">
                <p14:modId xmlns:p14="http://schemas.microsoft.com/office/powerpoint/2010/main" val="3767866091"/>
              </p:ext>
            </p:extLst>
          </p:nvPr>
        </p:nvGraphicFramePr>
        <p:xfrm>
          <a:off x="266700" y="1028700"/>
          <a:ext cx="11658600" cy="259080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644336981"/>
                    </a:ext>
                  </a:extLst>
                </a:gridCol>
                <a:gridCol w="1943100">
                  <a:extLst>
                    <a:ext uri="{9D8B030D-6E8A-4147-A177-3AD203B41FA5}">
                      <a16:colId xmlns:a16="http://schemas.microsoft.com/office/drawing/2014/main" val="841980177"/>
                    </a:ext>
                  </a:extLst>
                </a:gridCol>
                <a:gridCol w="1943100">
                  <a:extLst>
                    <a:ext uri="{9D8B030D-6E8A-4147-A177-3AD203B41FA5}">
                      <a16:colId xmlns:a16="http://schemas.microsoft.com/office/drawing/2014/main" val="2739386070"/>
                    </a:ext>
                  </a:extLst>
                </a:gridCol>
                <a:gridCol w="1943100">
                  <a:extLst>
                    <a:ext uri="{9D8B030D-6E8A-4147-A177-3AD203B41FA5}">
                      <a16:colId xmlns:a16="http://schemas.microsoft.com/office/drawing/2014/main" val="2690409882"/>
                    </a:ext>
                  </a:extLst>
                </a:gridCol>
                <a:gridCol w="1943100">
                  <a:extLst>
                    <a:ext uri="{9D8B030D-6E8A-4147-A177-3AD203B41FA5}">
                      <a16:colId xmlns:a16="http://schemas.microsoft.com/office/drawing/2014/main" val="1771719885"/>
                    </a:ext>
                  </a:extLst>
                </a:gridCol>
                <a:gridCol w="1943100">
                  <a:extLst>
                    <a:ext uri="{9D8B030D-6E8A-4147-A177-3AD203B41FA5}">
                      <a16:colId xmlns:a16="http://schemas.microsoft.com/office/drawing/2014/main" val="2805927495"/>
                    </a:ext>
                  </a:extLst>
                </a:gridCol>
              </a:tblGrid>
              <a:tr h="370840">
                <a:tc>
                  <a:txBody>
                    <a:bodyPr/>
                    <a:lstStyle/>
                    <a:p>
                      <a:pPr algn="ctr"/>
                      <a:r>
                        <a:rPr lang="en-US" sz="1400" dirty="0">
                          <a:solidFill>
                            <a:schemeClr val="tx1"/>
                          </a:solidFill>
                        </a:rPr>
                        <a:t>FY</a:t>
                      </a:r>
                    </a:p>
                  </a:txBody>
                  <a:tcPr>
                    <a:solidFill>
                      <a:srgbClr val="00B0F0"/>
                    </a:solidFill>
                  </a:tcPr>
                </a:tc>
                <a:tc>
                  <a:txBody>
                    <a:bodyPr/>
                    <a:lstStyle/>
                    <a:p>
                      <a:pPr algn="ctr"/>
                      <a:r>
                        <a:rPr lang="en-US" sz="1400" dirty="0">
                          <a:solidFill>
                            <a:schemeClr val="tx1"/>
                          </a:solidFill>
                        </a:rPr>
                        <a:t>Location</a:t>
                      </a:r>
                    </a:p>
                  </a:txBody>
                  <a:tcPr>
                    <a:solidFill>
                      <a:srgbClr val="00B0F0"/>
                    </a:solidFill>
                  </a:tcPr>
                </a:tc>
                <a:tc>
                  <a:txBody>
                    <a:bodyPr/>
                    <a:lstStyle/>
                    <a:p>
                      <a:pPr algn="ctr"/>
                      <a:r>
                        <a:rPr lang="en-US" sz="1400" dirty="0">
                          <a:solidFill>
                            <a:schemeClr val="tx1"/>
                          </a:solidFill>
                        </a:rPr>
                        <a:t>Project</a:t>
                      </a:r>
                    </a:p>
                  </a:txBody>
                  <a:tcPr>
                    <a:solidFill>
                      <a:srgbClr val="00B0F0"/>
                    </a:solidFill>
                  </a:tcPr>
                </a:tc>
                <a:tc>
                  <a:txBody>
                    <a:bodyPr/>
                    <a:lstStyle/>
                    <a:p>
                      <a:pPr algn="ctr"/>
                      <a:r>
                        <a:rPr lang="en-US" sz="1400" dirty="0">
                          <a:solidFill>
                            <a:schemeClr val="tx1"/>
                          </a:solidFill>
                        </a:rPr>
                        <a:t>Value</a:t>
                      </a:r>
                    </a:p>
                  </a:txBody>
                  <a:tcPr>
                    <a:solidFill>
                      <a:srgbClr val="00B0F0"/>
                    </a:solidFill>
                  </a:tcPr>
                </a:tc>
                <a:tc>
                  <a:txBody>
                    <a:bodyPr/>
                    <a:lstStyle/>
                    <a:p>
                      <a:pPr algn="ctr"/>
                      <a:r>
                        <a:rPr lang="en-US" sz="1400" dirty="0">
                          <a:solidFill>
                            <a:schemeClr val="tx1"/>
                          </a:solidFill>
                        </a:rPr>
                        <a:t>Solicitation</a:t>
                      </a:r>
                    </a:p>
                  </a:txBody>
                  <a:tcPr>
                    <a:solidFill>
                      <a:srgbClr val="00B0F0"/>
                    </a:solidFill>
                  </a:tcPr>
                </a:tc>
                <a:tc>
                  <a:txBody>
                    <a:bodyPr/>
                    <a:lstStyle/>
                    <a:p>
                      <a:pPr algn="ctr"/>
                      <a:r>
                        <a:rPr lang="en-US" sz="1400" dirty="0">
                          <a:solidFill>
                            <a:schemeClr val="tx1"/>
                          </a:solidFill>
                        </a:rPr>
                        <a:t>Estimated Advertise Date</a:t>
                      </a:r>
                    </a:p>
                  </a:txBody>
                  <a:tcPr>
                    <a:solidFill>
                      <a:srgbClr val="00B0F0"/>
                    </a:solidFill>
                  </a:tcPr>
                </a:tc>
                <a:extLst>
                  <a:ext uri="{0D108BD9-81ED-4DB2-BD59-A6C34878D82A}">
                    <a16:rowId xmlns:a16="http://schemas.microsoft.com/office/drawing/2014/main" val="1427057096"/>
                  </a:ext>
                </a:extLst>
              </a:tr>
              <a:tr h="370840">
                <a:tc>
                  <a:txBody>
                    <a:bodyPr/>
                    <a:lstStyle/>
                    <a:p>
                      <a:pPr algn="ctr"/>
                      <a:r>
                        <a:rPr lang="en-US" sz="1400" b="1" dirty="0">
                          <a:solidFill>
                            <a:schemeClr val="tx1"/>
                          </a:solidFill>
                        </a:rPr>
                        <a:t>FY26</a:t>
                      </a:r>
                    </a:p>
                  </a:txBody>
                  <a:tcPr/>
                </a:tc>
                <a:tc>
                  <a:txBody>
                    <a:bodyPr/>
                    <a:lstStyle/>
                    <a:p>
                      <a:pPr algn="ctr"/>
                      <a:r>
                        <a:rPr lang="en-US" sz="1400" b="1" dirty="0">
                          <a:solidFill>
                            <a:schemeClr val="tx1"/>
                          </a:solidFill>
                        </a:rPr>
                        <a:t>SAW</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Survey &amp; mapping</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$5M Base Year plus 4 Option Years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Small Business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FY25 3QTR</a:t>
                      </a:r>
                    </a:p>
                  </a:txBody>
                  <a:tcPr/>
                </a:tc>
                <a:extLst>
                  <a:ext uri="{0D108BD9-81ED-4DB2-BD59-A6C34878D82A}">
                    <a16:rowId xmlns:a16="http://schemas.microsoft.com/office/drawing/2014/main" val="3314943149"/>
                  </a:ext>
                </a:extLst>
              </a:tr>
              <a:tr h="370840">
                <a:tc>
                  <a:txBody>
                    <a:bodyPr/>
                    <a:lstStyle/>
                    <a:p>
                      <a:pPr algn="ctr"/>
                      <a:r>
                        <a:rPr lang="en-US" sz="1400" b="1" dirty="0">
                          <a:solidFill>
                            <a:schemeClr val="tx1"/>
                          </a:solidFill>
                        </a:rPr>
                        <a:t>FY26</a:t>
                      </a:r>
                    </a:p>
                  </a:txBody>
                  <a:tcPr/>
                </a:tc>
                <a:tc>
                  <a:txBody>
                    <a:bodyPr/>
                    <a:lstStyle/>
                    <a:p>
                      <a:pPr algn="ctr"/>
                      <a:r>
                        <a:rPr lang="en-US" sz="1400" b="1" dirty="0">
                          <a:solidFill>
                            <a:schemeClr val="tx1"/>
                          </a:solidFill>
                        </a:rPr>
                        <a:t>MOTSU</a:t>
                      </a:r>
                    </a:p>
                  </a:txBody>
                  <a:tcPr/>
                </a:tc>
                <a:tc>
                  <a:txBody>
                    <a:bodyPr/>
                    <a:lstStyle/>
                    <a:p>
                      <a:pPr algn="ctr"/>
                      <a:r>
                        <a:rPr lang="en-US" sz="1400" b="1" dirty="0">
                          <a:solidFill>
                            <a:schemeClr val="tx1"/>
                          </a:solidFill>
                        </a:rPr>
                        <a:t>DB/General Construction</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$24.5M Base Year plus 4 Option Years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Small Business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FY25 4QTR</a:t>
                      </a:r>
                    </a:p>
                  </a:txBody>
                  <a:tcPr/>
                </a:tc>
                <a:extLst>
                  <a:ext uri="{0D108BD9-81ED-4DB2-BD59-A6C34878D82A}">
                    <a16:rowId xmlns:a16="http://schemas.microsoft.com/office/drawing/2014/main" val="2090627264"/>
                  </a:ext>
                </a:extLst>
              </a:tr>
              <a:tr h="370840">
                <a:tc>
                  <a:txBody>
                    <a:bodyPr/>
                    <a:lstStyle/>
                    <a:p>
                      <a:pPr algn="ctr"/>
                      <a:r>
                        <a:rPr lang="en-US" sz="1400" b="1" dirty="0">
                          <a:solidFill>
                            <a:schemeClr val="tx1"/>
                          </a:solidFill>
                        </a:rPr>
                        <a:t>FY26</a:t>
                      </a:r>
                    </a:p>
                  </a:txBody>
                  <a:tcPr/>
                </a:tc>
                <a:tc>
                  <a:txBody>
                    <a:bodyPr/>
                    <a:lstStyle/>
                    <a:p>
                      <a:pPr algn="ctr"/>
                      <a:r>
                        <a:rPr lang="en-US" sz="1400" b="1" dirty="0">
                          <a:solidFill>
                            <a:schemeClr val="tx1"/>
                          </a:solidFill>
                        </a:rPr>
                        <a:t>Fort Bragg</a:t>
                      </a:r>
                    </a:p>
                  </a:txBody>
                  <a:tcPr/>
                </a:tc>
                <a:tc>
                  <a:txBody>
                    <a:bodyPr/>
                    <a:lstStyle/>
                    <a:p>
                      <a:pPr algn="ctr"/>
                      <a:r>
                        <a:rPr lang="en-US" sz="1400" b="1" dirty="0">
                          <a:solidFill>
                            <a:schemeClr val="tx1"/>
                          </a:solidFill>
                        </a:rPr>
                        <a:t>DB/General Construction</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$24.5M Base Year plus 4 Option Years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Small Business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FY25 4QTR</a:t>
                      </a:r>
                    </a:p>
                  </a:txBody>
                  <a:tcPr/>
                </a:tc>
                <a:extLst>
                  <a:ext uri="{0D108BD9-81ED-4DB2-BD59-A6C34878D82A}">
                    <a16:rowId xmlns:a16="http://schemas.microsoft.com/office/drawing/2014/main" val="1294727828"/>
                  </a:ext>
                </a:extLst>
              </a:tr>
              <a:tr h="370840">
                <a:tc>
                  <a:txBody>
                    <a:bodyPr/>
                    <a:lstStyle/>
                    <a:p>
                      <a:pPr algn="ctr"/>
                      <a:r>
                        <a:rPr lang="en-US" sz="1400" b="1" dirty="0">
                          <a:solidFill>
                            <a:schemeClr val="tx1"/>
                          </a:solidFill>
                        </a:rPr>
                        <a:t>FY27</a:t>
                      </a:r>
                    </a:p>
                  </a:txBody>
                  <a:tcPr/>
                </a:tc>
                <a:tc>
                  <a:txBody>
                    <a:bodyPr/>
                    <a:lstStyle/>
                    <a:p>
                      <a:pPr algn="ctr"/>
                      <a:r>
                        <a:rPr lang="en-US" sz="1400" b="1" dirty="0">
                          <a:solidFill>
                            <a:schemeClr val="tx1"/>
                          </a:solidFill>
                        </a:rPr>
                        <a:t>MOTSU</a:t>
                      </a:r>
                    </a:p>
                  </a:txBody>
                  <a:tcPr/>
                </a:tc>
                <a:tc>
                  <a:txBody>
                    <a:bodyPr/>
                    <a:lstStyle/>
                    <a:p>
                      <a:pPr algn="ctr"/>
                      <a:r>
                        <a:rPr lang="en-US" sz="1400" b="1" dirty="0">
                          <a:solidFill>
                            <a:schemeClr val="tx1"/>
                          </a:solidFill>
                        </a:rPr>
                        <a:t>AE Environmental Services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$7M Base Year plus 4 Option Years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Small Business</a:t>
                      </a:r>
                    </a:p>
                  </a:txBody>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FY26 1QTR</a:t>
                      </a:r>
                    </a:p>
                    <a:p>
                      <a:pPr algn="ctr"/>
                      <a:endParaRPr lang="en-US" sz="1400" b="1" dirty="0">
                        <a:solidFill>
                          <a:schemeClr val="tx1"/>
                        </a:solidFill>
                      </a:endParaRPr>
                    </a:p>
                  </a:txBody>
                  <a:tcPr/>
                </a:tc>
                <a:extLst>
                  <a:ext uri="{0D108BD9-81ED-4DB2-BD59-A6C34878D82A}">
                    <a16:rowId xmlns:a16="http://schemas.microsoft.com/office/drawing/2014/main" val="757890908"/>
                  </a:ext>
                </a:extLst>
              </a:tr>
            </a:tbl>
          </a:graphicData>
        </a:graphic>
      </p:graphicFrame>
      <p:sp>
        <p:nvSpPr>
          <p:cNvPr id="3" name="Footer Placeholder 2">
            <a:extLst>
              <a:ext uri="{FF2B5EF4-FFF2-40B4-BE49-F238E27FC236}">
                <a16:creationId xmlns:a16="http://schemas.microsoft.com/office/drawing/2014/main" id="{B50CE24D-3339-9584-E588-283096E5659D}"/>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221F20">
                  <a:lumMod val="75000"/>
                  <a:lumOff val="25000"/>
                </a:srgbClr>
              </a:solidFill>
              <a:effectLst/>
              <a:uLnTx/>
              <a:uFillTx/>
              <a:latin typeface="Arial"/>
              <a:ea typeface="+mn-ea"/>
              <a:cs typeface="+mn-cs"/>
            </a:endParaRPr>
          </a:p>
        </p:txBody>
      </p:sp>
      <p:sp>
        <p:nvSpPr>
          <p:cNvPr id="4" name="Title 3">
            <a:extLst>
              <a:ext uri="{FF2B5EF4-FFF2-40B4-BE49-F238E27FC236}">
                <a16:creationId xmlns:a16="http://schemas.microsoft.com/office/drawing/2014/main" id="{6ACCE220-B9AA-CDB8-82B8-E1CE640CA0A7}"/>
              </a:ext>
            </a:extLst>
          </p:cNvPr>
          <p:cNvSpPr>
            <a:spLocks noGrp="1"/>
          </p:cNvSpPr>
          <p:nvPr>
            <p:ph type="title"/>
          </p:nvPr>
        </p:nvSpPr>
        <p:spPr/>
        <p:txBody>
          <a:bodyPr/>
          <a:lstStyle/>
          <a:p>
            <a:pPr algn="ctr"/>
            <a:r>
              <a:rPr lang="en-US" dirty="0"/>
              <a:t>Upcoming idiq contracts</a:t>
            </a:r>
          </a:p>
        </p:txBody>
      </p:sp>
      <p:sp>
        <p:nvSpPr>
          <p:cNvPr id="2" name="TextBox 1">
            <a:extLst>
              <a:ext uri="{FF2B5EF4-FFF2-40B4-BE49-F238E27FC236}">
                <a16:creationId xmlns:a16="http://schemas.microsoft.com/office/drawing/2014/main" id="{B7BBDD1E-E4B8-1A14-33F4-1A942E6ACCCD}"/>
              </a:ext>
            </a:extLst>
          </p:cNvPr>
          <p:cNvSpPr txBox="1"/>
          <p:nvPr/>
        </p:nvSpPr>
        <p:spPr>
          <a:xfrm>
            <a:off x="663414" y="6204176"/>
            <a:ext cx="11098618" cy="307777"/>
          </a:xfrm>
          <a:prstGeom prst="rect">
            <a:avLst/>
          </a:prstGeom>
          <a:noFill/>
        </p:spPr>
        <p:txBody>
          <a:bodyPr wrap="square">
            <a:spAutoFit/>
          </a:bodyPr>
          <a:lstStyle/>
          <a:p>
            <a:r>
              <a:rPr lang="en-US" sz="1400" dirty="0"/>
              <a:t>Note: Forecast information provided is an </a:t>
            </a:r>
            <a:r>
              <a:rPr lang="en-US" sz="1400" u="sng" dirty="0"/>
              <a:t>estimate.</a:t>
            </a:r>
            <a:r>
              <a:rPr lang="en-US" sz="1400" dirty="0"/>
              <a:t>  Acquisition strategies may vary depending upon the results of formal market research.</a:t>
            </a:r>
          </a:p>
        </p:txBody>
      </p:sp>
    </p:spTree>
    <p:extLst>
      <p:ext uri="{BB962C8B-B14F-4D97-AF65-F5344CB8AC3E}">
        <p14:creationId xmlns:p14="http://schemas.microsoft.com/office/powerpoint/2010/main" val="103452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304800"/>
            <a:ext cx="7696200" cy="584775"/>
          </a:xfrm>
          <a:prstGeom prst="rect">
            <a:avLst/>
          </a:prstGeom>
        </p:spPr>
        <p:txBody>
          <a:bodyPr wrap="square" lIns="91440" tIns="45720" rIns="91440" bIns="45720" anchor="t">
            <a:spAutoFit/>
          </a:bodyPr>
          <a:lstStyle/>
          <a:p>
            <a:pPr lvl="0" algn="ctr" eaLnBrk="0" hangingPunct="0"/>
            <a:r>
              <a:rPr lang="en-US" sz="3200" b="1" kern="0">
                <a:solidFill>
                  <a:srgbClr val="000000"/>
                </a:solidFill>
                <a:latin typeface="+mj-lt"/>
                <a:ea typeface="+mj-ea"/>
                <a:cs typeface="+mj-cs"/>
              </a:rPr>
              <a:t>ROAD TO SUCCESS</a:t>
            </a:r>
            <a:endParaRPr lang="en-US" sz="3200" b="1">
              <a:solidFill>
                <a:srgbClr val="000000"/>
              </a:solidFill>
              <a:latin typeface="+mj-lt"/>
              <a:cs typeface="Arial"/>
            </a:endParaRPr>
          </a:p>
        </p:txBody>
      </p:sp>
      <p:sp>
        <p:nvSpPr>
          <p:cNvPr id="6" name="TextBox 5"/>
          <p:cNvSpPr txBox="1"/>
          <p:nvPr/>
        </p:nvSpPr>
        <p:spPr>
          <a:xfrm>
            <a:off x="1152612" y="1149459"/>
            <a:ext cx="9913271" cy="5447645"/>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ü"/>
            </a:pPr>
            <a:r>
              <a:rPr lang="en-US" sz="2400" dirty="0">
                <a:latin typeface="+mn-lt"/>
                <a:cs typeface="Arial"/>
              </a:rPr>
              <a:t>Check </a:t>
            </a:r>
            <a:r>
              <a:rPr lang="en-US" sz="2400" dirty="0">
                <a:latin typeface="+mn-lt"/>
                <a:cs typeface="Arial"/>
                <a:hlinkClick r:id="rId2"/>
              </a:rPr>
              <a:t>www.sam.gov</a:t>
            </a:r>
            <a:r>
              <a:rPr lang="en-US" sz="2400" dirty="0">
                <a:latin typeface="+mn-lt"/>
                <a:cs typeface="Arial"/>
              </a:rPr>
              <a:t> and eBuy websites frequently.</a:t>
            </a:r>
          </a:p>
          <a:p>
            <a:pPr marL="800100" lvl="1" indent="-342900">
              <a:buFont typeface="Arial" panose="020B0604020202020204" pitchFamily="34" charset="0"/>
              <a:buChar char="•"/>
            </a:pPr>
            <a:r>
              <a:rPr lang="en-US" sz="2400" dirty="0">
                <a:latin typeface="+mn-lt"/>
                <a:cs typeface="Arial"/>
              </a:rPr>
              <a:t>Wilmington District DoDAAC is </a:t>
            </a:r>
            <a:r>
              <a:rPr lang="en-US" sz="2400" b="1" dirty="0">
                <a:latin typeface="+mn-lt"/>
                <a:cs typeface="Arial"/>
              </a:rPr>
              <a:t>W912PM*</a:t>
            </a:r>
            <a:r>
              <a:rPr lang="en-US" sz="2400" b="1" dirty="0">
                <a:cs typeface="Arial"/>
              </a:rPr>
              <a:t> </a:t>
            </a:r>
            <a:endParaRPr lang="en-US" sz="2400" b="1" dirty="0">
              <a:latin typeface="+mn-lt"/>
              <a:cs typeface="Arial" panose="020B0604020202020204" pitchFamily="34" charset="0"/>
            </a:endParaRPr>
          </a:p>
          <a:p>
            <a:pPr lvl="1"/>
            <a:endParaRPr lang="en-US" sz="2400" b="1" dirty="0">
              <a:cs typeface="Arial" panose="020B0604020202020204" pitchFamily="34" charset="0"/>
            </a:endParaRPr>
          </a:p>
          <a:p>
            <a:pPr marL="342900" indent="-342900">
              <a:buFont typeface="Wingdings" panose="05000000000000000000" pitchFamily="2" charset="2"/>
              <a:buChar char="ü"/>
            </a:pPr>
            <a:r>
              <a:rPr lang="en-US" sz="2400" dirty="0">
                <a:latin typeface="+mn-lt"/>
              </a:rPr>
              <a:t>Keep information current in System for Award Management (SAM) and in the </a:t>
            </a:r>
            <a:r>
              <a:rPr lang="en-US" sz="2400" b="1" dirty="0">
                <a:latin typeface="+mn-lt"/>
              </a:rPr>
              <a:t>SBA’s Dynamic Small Business Search</a:t>
            </a:r>
            <a:endParaRPr lang="en-US" sz="2400" b="1" dirty="0">
              <a:latin typeface="+mn-lt"/>
              <a:cs typeface="Arial"/>
            </a:endParaRPr>
          </a:p>
          <a:p>
            <a:pPr marL="800100" lvl="1" indent="-342900">
              <a:buFont typeface="Arial" panose="020B0604020202020204" pitchFamily="34" charset="0"/>
              <a:buChar char="•"/>
            </a:pPr>
            <a:r>
              <a:rPr lang="en-US" sz="2400" dirty="0">
                <a:latin typeface="+mn-lt"/>
              </a:rPr>
              <a:t>We can’t award to you if you are not in the system.</a:t>
            </a:r>
            <a:endParaRPr lang="en-US" sz="2400" b="1" dirty="0">
              <a:latin typeface="+mn-lt"/>
              <a:cs typeface="Arial" panose="020B0604020202020204" pitchFamily="34" charset="0"/>
            </a:endParaRPr>
          </a:p>
          <a:p>
            <a:endParaRPr lang="en-US" sz="2400" dirty="0">
              <a:latin typeface="+mn-lt"/>
              <a:cs typeface="Arial" panose="020B0604020202020204" pitchFamily="34" charset="0"/>
            </a:endParaRPr>
          </a:p>
          <a:p>
            <a:pPr marL="342900" indent="-342900">
              <a:buFont typeface="Wingdings" panose="05000000000000000000" pitchFamily="2" charset="2"/>
              <a:buChar char="ü"/>
            </a:pPr>
            <a:r>
              <a:rPr lang="en-US" sz="2400" dirty="0">
                <a:latin typeface="+mn-lt"/>
                <a:cs typeface="Arial"/>
              </a:rPr>
              <a:t>Respond to </a:t>
            </a:r>
            <a:r>
              <a:rPr lang="en-US" sz="2400" dirty="0">
                <a:latin typeface="+mn-lt"/>
              </a:rPr>
              <a:t>Business Opportunity Notifications</a:t>
            </a:r>
            <a:endParaRPr lang="en-US" sz="2400" dirty="0">
              <a:latin typeface="+mn-lt"/>
              <a:cs typeface="Arial" panose="020B0604020202020204" pitchFamily="34" charset="0"/>
            </a:endParaRPr>
          </a:p>
          <a:p>
            <a:pPr marL="800100" lvl="1" indent="-342900">
              <a:buFont typeface="Arial" panose="020B0604020202020204" pitchFamily="34" charset="0"/>
              <a:buChar char="•"/>
            </a:pPr>
            <a:r>
              <a:rPr lang="en-US" sz="2400" dirty="0">
                <a:latin typeface="+mn-lt"/>
                <a:cs typeface="Arial"/>
              </a:rPr>
              <a:t>Sources Sought - You could be the response needed to show ample competition.</a:t>
            </a:r>
          </a:p>
          <a:p>
            <a:pPr marL="800100" lvl="1" indent="-342900">
              <a:buFont typeface="Arial" panose="020B0604020202020204" pitchFamily="34" charset="0"/>
              <a:buChar char="•"/>
            </a:pPr>
            <a:r>
              <a:rPr lang="en-US" sz="2400" dirty="0">
                <a:latin typeface="+mn-lt"/>
              </a:rPr>
              <a:t>Review announcements – industry days, and locally/federally attended meetings in the area</a:t>
            </a:r>
            <a:endParaRPr lang="en-US" sz="2400" dirty="0">
              <a:latin typeface="+mn-lt"/>
              <a:cs typeface="Arial" panose="020B0604020202020204" pitchFamily="34" charset="0"/>
            </a:endParaRPr>
          </a:p>
          <a:p>
            <a:endParaRPr lang="en-US" sz="2000" dirty="0">
              <a:solidFill>
                <a:srgbClr val="000000"/>
              </a:solidFill>
              <a:latin typeface="+mn-lt"/>
            </a:endParaRPr>
          </a:p>
          <a:p>
            <a:pPr lvl="0"/>
            <a:endParaRPr lang="en-US" sz="2000" dirty="0">
              <a:latin typeface="+mn-lt"/>
            </a:endParaRPr>
          </a:p>
          <a:p>
            <a:pPr marL="342900" indent="-342900">
              <a:buFont typeface="Arial" panose="020B0604020202020204" pitchFamily="34" charset="0"/>
              <a:buChar char="•"/>
            </a:pPr>
            <a:endParaRPr lang="en-US" sz="2000" dirty="0">
              <a:latin typeface="+mn-lt"/>
            </a:endParaRPr>
          </a:p>
        </p:txBody>
      </p:sp>
    </p:spTree>
    <p:extLst>
      <p:ext uri="{BB962C8B-B14F-4D97-AF65-F5344CB8AC3E}">
        <p14:creationId xmlns:p14="http://schemas.microsoft.com/office/powerpoint/2010/main" val="3583527470"/>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5D3E26BACB514AB45E3D3033BC0E27" ma:contentTypeVersion="4" ma:contentTypeDescription="Create a new document." ma:contentTypeScope="" ma:versionID="5eddcb8d34e306d5f4c278aca4a32cd0">
  <xsd:schema xmlns:xsd="http://www.w3.org/2001/XMLSchema" xmlns:xs="http://www.w3.org/2001/XMLSchema" xmlns:p="http://schemas.microsoft.com/office/2006/metadata/properties" xmlns:ns2="037b877f-7db6-4b71-b420-02ecbfc86830" targetNamespace="http://schemas.microsoft.com/office/2006/metadata/properties" ma:root="true" ma:fieldsID="a49780855b00ee93670e6da25e51f08e" ns2:_="">
    <xsd:import namespace="037b877f-7db6-4b71-b420-02ecbfc868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b877f-7db6-4b71-b420-02ecbfc868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0CC55EE5-B782-451A-8B68-7A47A87838FF}">
  <ds:schemaRefs>
    <ds:schemaRef ds:uri="037b877f-7db6-4b71-b420-02ecbfc868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8C2CD5-50C2-4A7C-996A-3D6312B83669}">
  <ds:schemaRefs>
    <ds:schemaRef ds:uri="http://purl.org/dc/term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http://schemas.microsoft.com/office/infopath/2007/PartnerControls"/>
    <ds:schemaRef ds:uri="037b877f-7db6-4b71-b420-02ecbfc86830"/>
    <ds:schemaRef ds:uri="http://schemas.openxmlformats.org/package/2006/metadata/core-properties"/>
  </ds:schemaRefs>
</ds:datastoreItem>
</file>

<file path=docMetadata/LabelInfo.xml><?xml version="1.0" encoding="utf-8"?>
<clbl:labelList xmlns:clbl="http://schemas.microsoft.com/office/2020/mipLabelMetadata">
  <clbl:label id="{f4c44cda-18c6-46b0-80f2-e290072444fd}" enabled="0" method="" siteId="{f4c44cda-18c6-46b0-80f2-e290072444fd}" removed="1"/>
</clbl:labelList>
</file>

<file path=docProps/app.xml><?xml version="1.0" encoding="utf-8"?>
<Properties xmlns="http://schemas.openxmlformats.org/officeDocument/2006/extended-properties" xmlns:vt="http://schemas.openxmlformats.org/officeDocument/2006/docPropsVTypes">
  <Template/>
  <TotalTime>21709</TotalTime>
  <Words>1022</Words>
  <Application>Microsoft Office PowerPoint</Application>
  <PresentationFormat>Widescreen</PresentationFormat>
  <Paragraphs>288</Paragraphs>
  <Slides>12</Slides>
  <Notes>1</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12</vt:i4>
      </vt:variant>
    </vt:vector>
  </HeadingPairs>
  <TitlesOfParts>
    <vt:vector size="22" baseType="lpstr">
      <vt:lpstr>Arial</vt:lpstr>
      <vt:lpstr>Calibri</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PowerPoint Presentation</vt:lpstr>
      <vt:lpstr>    Wilmington District Leadership</vt:lpstr>
      <vt:lpstr>The Wilmington District AOR</vt:lpstr>
      <vt:lpstr>MILCON Forecast – fort Bragg </vt:lpstr>
      <vt:lpstr>MOTSU and Other Forecast  </vt:lpstr>
      <vt:lpstr>Forecast - CIVIL WORKS Programs CONSTRUCTION AND o&amp;m</vt:lpstr>
      <vt:lpstr>Forecast - CIVIL WORKS Programs CONSTRUCTION AND o&amp;m</vt:lpstr>
      <vt:lpstr>Upcoming idiq contracts</vt:lpstr>
      <vt:lpstr>PowerPoint Presentation</vt:lpstr>
      <vt:lpstr>PowerPoint Presentation</vt:lpstr>
      <vt:lpstr>Contact Information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Rabassi CIV Christopher E</cp:lastModifiedBy>
  <cp:revision>38</cp:revision>
  <cp:lastPrinted>2024-07-22T15:52:59Z</cp:lastPrinted>
  <dcterms:created xsi:type="dcterms:W3CDTF">2017-02-20T05:10:01Z</dcterms:created>
  <dcterms:modified xsi:type="dcterms:W3CDTF">2025-07-30T12:44:08Z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0x010100735D3E26BACB514AB45E3D3033BC0E27</vt:lpwstr>
  </property>
</Properties>
</file>